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9"/>
  </p:notesMasterIdLst>
  <p:sldIdLst>
    <p:sldId id="256" r:id="rId2"/>
    <p:sldId id="427" r:id="rId3"/>
    <p:sldId id="440" r:id="rId4"/>
    <p:sldId id="442" r:id="rId5"/>
    <p:sldId id="443" r:id="rId6"/>
    <p:sldId id="444" r:id="rId7"/>
    <p:sldId id="445" r:id="rId8"/>
    <p:sldId id="441" r:id="rId9"/>
    <p:sldId id="455" r:id="rId10"/>
    <p:sldId id="456" r:id="rId11"/>
    <p:sldId id="454" r:id="rId12"/>
    <p:sldId id="449" r:id="rId13"/>
    <p:sldId id="450" r:id="rId14"/>
    <p:sldId id="451" r:id="rId15"/>
    <p:sldId id="452" r:id="rId16"/>
    <p:sldId id="453" r:id="rId17"/>
    <p:sldId id="447" r:id="rId18"/>
    <p:sldId id="448" r:id="rId19"/>
    <p:sldId id="428" r:id="rId20"/>
    <p:sldId id="429" r:id="rId21"/>
    <p:sldId id="446" r:id="rId22"/>
    <p:sldId id="430" r:id="rId23"/>
    <p:sldId id="431" r:id="rId24"/>
    <p:sldId id="387" r:id="rId25"/>
    <p:sldId id="369" r:id="rId26"/>
    <p:sldId id="433" r:id="rId27"/>
    <p:sldId id="378" r:id="rId28"/>
    <p:sldId id="406" r:id="rId29"/>
    <p:sldId id="405" r:id="rId30"/>
    <p:sldId id="407" r:id="rId31"/>
    <p:sldId id="409" r:id="rId32"/>
    <p:sldId id="457" r:id="rId33"/>
    <p:sldId id="458" r:id="rId34"/>
    <p:sldId id="459" r:id="rId35"/>
    <p:sldId id="408" r:id="rId36"/>
    <p:sldId id="410" r:id="rId37"/>
    <p:sldId id="411" r:id="rId38"/>
    <p:sldId id="437" r:id="rId39"/>
    <p:sldId id="432" r:id="rId40"/>
    <p:sldId id="412" r:id="rId41"/>
    <p:sldId id="417" r:id="rId42"/>
    <p:sldId id="418" r:id="rId43"/>
    <p:sldId id="413" r:id="rId44"/>
    <p:sldId id="414" r:id="rId45"/>
    <p:sldId id="435" r:id="rId46"/>
    <p:sldId id="436" r:id="rId47"/>
    <p:sldId id="420" r:id="rId48"/>
    <p:sldId id="460" r:id="rId49"/>
    <p:sldId id="415" r:id="rId50"/>
    <p:sldId id="439" r:id="rId51"/>
    <p:sldId id="434" r:id="rId52"/>
    <p:sldId id="438" r:id="rId53"/>
    <p:sldId id="366" r:id="rId54"/>
    <p:sldId id="461" r:id="rId55"/>
    <p:sldId id="462" r:id="rId56"/>
    <p:sldId id="403" r:id="rId57"/>
    <p:sldId id="419" r:id="rId58"/>
  </p:sldIdLst>
  <p:sldSz cx="9144000" cy="6858000" type="screen4x3"/>
  <p:notesSz cx="6797675" cy="9928225"/>
  <p:defaultTextStyle>
    <a:defPPr>
      <a:defRPr lang="ru-RU"/>
    </a:defPPr>
    <a:lvl1pPr algn="ctr" rtl="0" fontAlgn="base">
      <a:spcBef>
        <a:spcPct val="0"/>
      </a:spcBef>
      <a:spcAft>
        <a:spcPct val="0"/>
      </a:spcAft>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1pPr>
    <a:lvl2pPr marL="457200" algn="ctr" rtl="0" fontAlgn="base">
      <a:spcBef>
        <a:spcPct val="0"/>
      </a:spcBef>
      <a:spcAft>
        <a:spcPct val="0"/>
      </a:spcAft>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2pPr>
    <a:lvl3pPr marL="914400" algn="ctr" rtl="0" fontAlgn="base">
      <a:spcBef>
        <a:spcPct val="0"/>
      </a:spcBef>
      <a:spcAft>
        <a:spcPct val="0"/>
      </a:spcAft>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3pPr>
    <a:lvl4pPr marL="1371600" algn="ctr" rtl="0" fontAlgn="base">
      <a:spcBef>
        <a:spcPct val="0"/>
      </a:spcBef>
      <a:spcAft>
        <a:spcPct val="0"/>
      </a:spcAft>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4pPr>
    <a:lvl5pPr marL="1828800" algn="ctr" rtl="0" fontAlgn="base">
      <a:spcBef>
        <a:spcPct val="0"/>
      </a:spcBef>
      <a:spcAft>
        <a:spcPct val="0"/>
      </a:spcAft>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5pPr>
    <a:lvl6pPr marL="2286000" algn="l" defTabSz="914400" rtl="0" eaLnBrk="1" latinLnBrk="0" hangingPunct="1">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6pPr>
    <a:lvl7pPr marL="2743200" algn="l" defTabSz="914400" rtl="0" eaLnBrk="1" latinLnBrk="0" hangingPunct="1">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7pPr>
    <a:lvl8pPr marL="3200400" algn="l" defTabSz="914400" rtl="0" eaLnBrk="1" latinLnBrk="0" hangingPunct="1">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8pPr>
    <a:lvl9pPr marL="3657600" algn="l" defTabSz="914400" rtl="0" eaLnBrk="1" latinLnBrk="0" hangingPunct="1">
      <a:defRPr sz="1600" kern="1200">
        <a:solidFill>
          <a:schemeClr val="bg1"/>
        </a:solidFill>
        <a:effectLst>
          <a:outerShdw blurRad="38100" dist="38100" dir="2700000" algn="tl">
            <a:srgbClr val="000000">
              <a:alpha val="43137"/>
            </a:srgbClr>
          </a:outerShdw>
        </a:effectLst>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8174" autoAdjust="0"/>
  </p:normalViewPr>
  <p:slideViewPr>
    <p:cSldViewPr>
      <p:cViewPr varScale="1">
        <p:scale>
          <a:sx n="74" d="100"/>
          <a:sy n="74" d="100"/>
        </p:scale>
        <p:origin x="12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5341" cy="496967"/>
          </a:xfrm>
          <a:prstGeom prst="rect">
            <a:avLst/>
          </a:prstGeom>
        </p:spPr>
        <p:txBody>
          <a:bodyPr vert="horz" lIns="91531" tIns="45766" rIns="91531" bIns="45766" rtlCol="0"/>
          <a:lstStyle>
            <a:lvl1pPr algn="l">
              <a:defRPr sz="1200"/>
            </a:lvl1pPr>
          </a:lstStyle>
          <a:p>
            <a:pPr>
              <a:defRPr/>
            </a:pPr>
            <a:endParaRPr lang="ru-RU"/>
          </a:p>
        </p:txBody>
      </p:sp>
      <p:sp>
        <p:nvSpPr>
          <p:cNvPr id="3" name="Дата 2"/>
          <p:cNvSpPr>
            <a:spLocks noGrp="1"/>
          </p:cNvSpPr>
          <p:nvPr>
            <p:ph type="dt" idx="1"/>
          </p:nvPr>
        </p:nvSpPr>
        <p:spPr>
          <a:xfrm>
            <a:off x="3850744" y="0"/>
            <a:ext cx="2945341" cy="496967"/>
          </a:xfrm>
          <a:prstGeom prst="rect">
            <a:avLst/>
          </a:prstGeom>
        </p:spPr>
        <p:txBody>
          <a:bodyPr vert="horz" lIns="91531" tIns="45766" rIns="91531" bIns="45766" rtlCol="0"/>
          <a:lstStyle>
            <a:lvl1pPr algn="r">
              <a:defRPr sz="1200"/>
            </a:lvl1pPr>
          </a:lstStyle>
          <a:p>
            <a:pPr>
              <a:defRPr/>
            </a:pPr>
            <a:fld id="{2A856229-6304-4AA1-93ED-E7015104F000}" type="datetimeFigureOut">
              <a:rPr lang="ru-RU"/>
              <a:pPr>
                <a:defRPr/>
              </a:pPr>
              <a:t>12.09.2015</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31" tIns="45766" rIns="91531" bIns="45766" rtlCol="0" anchor="ctr"/>
          <a:lstStyle/>
          <a:p>
            <a:pPr lvl="0"/>
            <a:endParaRPr lang="ru-RU" noProof="0" smtClean="0"/>
          </a:p>
        </p:txBody>
      </p:sp>
      <p:sp>
        <p:nvSpPr>
          <p:cNvPr id="5" name="Заметки 4"/>
          <p:cNvSpPr>
            <a:spLocks noGrp="1"/>
          </p:cNvSpPr>
          <p:nvPr>
            <p:ph type="body" sz="quarter" idx="3"/>
          </p:nvPr>
        </p:nvSpPr>
        <p:spPr>
          <a:xfrm>
            <a:off x="679451" y="4715629"/>
            <a:ext cx="5438776" cy="4467939"/>
          </a:xfrm>
          <a:prstGeom prst="rect">
            <a:avLst/>
          </a:prstGeom>
        </p:spPr>
        <p:txBody>
          <a:bodyPr vert="horz" lIns="91531" tIns="45766" rIns="91531" bIns="45766"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1" y="9429671"/>
            <a:ext cx="2945341" cy="496966"/>
          </a:xfrm>
          <a:prstGeom prst="rect">
            <a:avLst/>
          </a:prstGeom>
        </p:spPr>
        <p:txBody>
          <a:bodyPr vert="horz" lIns="91531" tIns="45766" rIns="91531" bIns="45766"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50744" y="9429671"/>
            <a:ext cx="2945341" cy="496966"/>
          </a:xfrm>
          <a:prstGeom prst="rect">
            <a:avLst/>
          </a:prstGeom>
        </p:spPr>
        <p:txBody>
          <a:bodyPr vert="horz" lIns="91531" tIns="45766" rIns="91531" bIns="45766" rtlCol="0" anchor="b"/>
          <a:lstStyle>
            <a:lvl1pPr algn="r">
              <a:defRPr sz="1200"/>
            </a:lvl1pPr>
          </a:lstStyle>
          <a:p>
            <a:pPr>
              <a:defRPr/>
            </a:pPr>
            <a:fld id="{C8D494EA-B059-4AD5-AC8A-BD4A142DCDDA}" type="slidenum">
              <a:rPr lang="ru-RU"/>
              <a:pPr>
                <a:defRPr/>
              </a:pPr>
              <a:t>‹#›</a:t>
            </a:fld>
            <a:endParaRPr lang="ru-RU"/>
          </a:p>
        </p:txBody>
      </p:sp>
    </p:spTree>
    <p:extLst>
      <p:ext uri="{BB962C8B-B14F-4D97-AF65-F5344CB8AC3E}">
        <p14:creationId xmlns:p14="http://schemas.microsoft.com/office/powerpoint/2010/main" val="8796164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105EB64C-750D-4DBC-9E32-8CAEBD23089E}" type="slidenum">
              <a:rPr lang="ru-RU" altLang="ru-RU"/>
              <a:pPr eaLnBrk="1" hangingPunct="1">
                <a:spcBef>
                  <a:spcPct val="0"/>
                </a:spcBef>
              </a:pPr>
              <a:t>6</a:t>
            </a:fld>
            <a:endParaRPr lang="ru-RU" altLang="ru-RU"/>
          </a:p>
        </p:txBody>
      </p:sp>
      <p:sp>
        <p:nvSpPr>
          <p:cNvPr id="29699"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FA6941C-470B-4A69-BD5C-E30B643222A8}" type="slidenum">
              <a:rPr lang="ru-RU" altLang="ru-RU"/>
              <a:pPr algn="r" eaLnBrk="1" hangingPunct="1">
                <a:spcBef>
                  <a:spcPct val="0"/>
                </a:spcBef>
                <a:buClrTx/>
                <a:buFontTx/>
                <a:buNone/>
              </a:pPr>
              <a:t>6</a:t>
            </a:fld>
            <a:endParaRPr lang="ru-RU" altLang="ru-RU"/>
          </a:p>
        </p:txBody>
      </p:sp>
      <p:sp>
        <p:nvSpPr>
          <p:cNvPr id="2970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70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7673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400CBA93-5D5B-43F9-9906-F8E9B6261FC8}" type="slidenum">
              <a:rPr lang="ru-RU" altLang="ru-RU"/>
              <a:pPr eaLnBrk="1" hangingPunct="1">
                <a:spcBef>
                  <a:spcPct val="0"/>
                </a:spcBef>
              </a:pPr>
              <a:t>7</a:t>
            </a:fld>
            <a:endParaRPr lang="ru-RU" altLang="ru-RU"/>
          </a:p>
        </p:txBody>
      </p:sp>
      <p:sp>
        <p:nvSpPr>
          <p:cNvPr id="30723"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34FBA3B-EA46-4DD6-8184-7683FCF70357}" type="slidenum">
              <a:rPr lang="ru-RU" altLang="ru-RU"/>
              <a:pPr algn="r" eaLnBrk="1" hangingPunct="1">
                <a:spcBef>
                  <a:spcPct val="0"/>
                </a:spcBef>
                <a:buClrTx/>
                <a:buFontTx/>
                <a:buNone/>
              </a:pPr>
              <a:t>7</a:t>
            </a:fld>
            <a:endParaRPr lang="ru-RU" altLang="ru-RU"/>
          </a:p>
        </p:txBody>
      </p:sp>
      <p:sp>
        <p:nvSpPr>
          <p:cNvPr id="3072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72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0323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A4A17DC2-54BD-453E-8B2F-9B31BC5FF726}" type="slidenum">
              <a:rPr lang="ru-RU" altLang="ru-RU"/>
              <a:pPr eaLnBrk="1" hangingPunct="1">
                <a:spcBef>
                  <a:spcPct val="0"/>
                </a:spcBef>
              </a:pPr>
              <a:t>12</a:t>
            </a:fld>
            <a:endParaRPr lang="ru-RU" altLang="ru-RU"/>
          </a:p>
        </p:txBody>
      </p:sp>
      <p:sp>
        <p:nvSpPr>
          <p:cNvPr id="31747"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207996A-8AA4-44A8-9C49-6051F649DE6A}" type="slidenum">
              <a:rPr lang="ru-RU" altLang="ru-RU"/>
              <a:pPr algn="r" eaLnBrk="1" hangingPunct="1">
                <a:spcBef>
                  <a:spcPct val="0"/>
                </a:spcBef>
                <a:buClrTx/>
                <a:buFontTx/>
                <a:buNone/>
              </a:pPr>
              <a:t>12</a:t>
            </a:fld>
            <a:endParaRPr lang="ru-RU" altLang="ru-RU"/>
          </a:p>
        </p:txBody>
      </p:sp>
      <p:sp>
        <p:nvSpPr>
          <p:cNvPr id="3174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74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86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D2DE1E20-421A-435B-A9B3-79B2CDDEC38D}" type="slidenum">
              <a:rPr lang="ru-RU" altLang="ru-RU"/>
              <a:pPr eaLnBrk="1" hangingPunct="1">
                <a:spcBef>
                  <a:spcPct val="0"/>
                </a:spcBef>
              </a:pPr>
              <a:t>13</a:t>
            </a:fld>
            <a:endParaRPr lang="ru-RU" altLang="ru-RU"/>
          </a:p>
        </p:txBody>
      </p:sp>
      <p:sp>
        <p:nvSpPr>
          <p:cNvPr id="32771"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9B8E9FD-4236-4CE9-85FC-B41DD984C1F0}" type="slidenum">
              <a:rPr lang="ru-RU" altLang="ru-RU"/>
              <a:pPr algn="r" eaLnBrk="1" hangingPunct="1">
                <a:spcBef>
                  <a:spcPct val="0"/>
                </a:spcBef>
                <a:buClrTx/>
                <a:buFontTx/>
                <a:buNone/>
              </a:pPr>
              <a:t>13</a:t>
            </a:fld>
            <a:endParaRPr lang="ru-RU" altLang="ru-RU"/>
          </a:p>
        </p:txBody>
      </p:sp>
      <p:sp>
        <p:nvSpPr>
          <p:cNvPr id="3277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77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3184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E34E1DC1-F87B-48D8-8D31-D50C3F2D7030}" type="slidenum">
              <a:rPr lang="ru-RU" altLang="ru-RU"/>
              <a:pPr eaLnBrk="1" hangingPunct="1">
                <a:spcBef>
                  <a:spcPct val="0"/>
                </a:spcBef>
              </a:pPr>
              <a:t>14</a:t>
            </a:fld>
            <a:endParaRPr lang="ru-RU" altLang="ru-RU"/>
          </a:p>
        </p:txBody>
      </p:sp>
      <p:sp>
        <p:nvSpPr>
          <p:cNvPr id="33795"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D8C3110-AE6A-4B48-8C79-9F06ADC4A859}" type="slidenum">
              <a:rPr lang="ru-RU" altLang="ru-RU"/>
              <a:pPr algn="r" eaLnBrk="1" hangingPunct="1">
                <a:spcBef>
                  <a:spcPct val="0"/>
                </a:spcBef>
                <a:buClrTx/>
                <a:buFontTx/>
                <a:buNone/>
              </a:pPr>
              <a:t>14</a:t>
            </a:fld>
            <a:endParaRPr lang="ru-RU" altLang="ru-RU"/>
          </a:p>
        </p:txBody>
      </p:sp>
      <p:sp>
        <p:nvSpPr>
          <p:cNvPr id="3379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379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4292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C18E1EEE-56C0-42E9-A8B0-5466AC024E3D}" type="slidenum">
              <a:rPr lang="ru-RU" altLang="ru-RU"/>
              <a:pPr eaLnBrk="1" hangingPunct="1">
                <a:spcBef>
                  <a:spcPct val="0"/>
                </a:spcBef>
              </a:pPr>
              <a:t>15</a:t>
            </a:fld>
            <a:endParaRPr lang="ru-RU" altLang="ru-RU"/>
          </a:p>
        </p:txBody>
      </p:sp>
      <p:sp>
        <p:nvSpPr>
          <p:cNvPr id="34819"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DDE2FFC-C07B-45A9-B521-BC691F2BA7C0}" type="slidenum">
              <a:rPr lang="ru-RU" altLang="ru-RU"/>
              <a:pPr algn="r" eaLnBrk="1" hangingPunct="1">
                <a:spcBef>
                  <a:spcPct val="0"/>
                </a:spcBef>
                <a:buClrTx/>
                <a:buFontTx/>
                <a:buNone/>
              </a:pPr>
              <a:t>15</a:t>
            </a:fld>
            <a:endParaRPr lang="ru-RU" altLang="ru-RU"/>
          </a:p>
        </p:txBody>
      </p:sp>
      <p:sp>
        <p:nvSpPr>
          <p:cNvPr id="3482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482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299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CA7E00FC-8C40-4A97-8125-831A84D99479}" type="slidenum">
              <a:rPr lang="ru-RU" altLang="ru-RU"/>
              <a:pPr eaLnBrk="1" hangingPunct="1">
                <a:spcBef>
                  <a:spcPct val="0"/>
                </a:spcBef>
              </a:pPr>
              <a:t>16</a:t>
            </a:fld>
            <a:endParaRPr lang="ru-RU" altLang="ru-RU"/>
          </a:p>
        </p:txBody>
      </p:sp>
      <p:sp>
        <p:nvSpPr>
          <p:cNvPr id="37891"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229B488-31F2-4EC6-B3B4-6A712B6E9E38}" type="slidenum">
              <a:rPr lang="ru-RU" altLang="ru-RU"/>
              <a:pPr algn="r" eaLnBrk="1" hangingPunct="1">
                <a:spcBef>
                  <a:spcPct val="0"/>
                </a:spcBef>
                <a:buClrTx/>
                <a:buFontTx/>
                <a:buNone/>
              </a:pPr>
              <a:t>16</a:t>
            </a:fld>
            <a:endParaRPr lang="ru-RU" altLang="ru-RU"/>
          </a:p>
        </p:txBody>
      </p:sp>
      <p:sp>
        <p:nvSpPr>
          <p:cNvPr id="3789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789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98772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5FDBF768-5BC8-4B8C-8851-EC5179819D52}" type="slidenum">
              <a:rPr lang="ru-RU" altLang="ru-RU"/>
              <a:pPr eaLnBrk="1" hangingPunct="1">
                <a:spcBef>
                  <a:spcPct val="0"/>
                </a:spcBef>
              </a:pPr>
              <a:t>17</a:t>
            </a:fld>
            <a:endParaRPr lang="ru-RU" altLang="ru-RU"/>
          </a:p>
        </p:txBody>
      </p:sp>
      <p:sp>
        <p:nvSpPr>
          <p:cNvPr id="27651"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8134037-1F6D-459B-B569-38CF53C6C5E4}" type="slidenum">
              <a:rPr lang="ru-RU" altLang="ru-RU"/>
              <a:pPr algn="r" eaLnBrk="1" hangingPunct="1">
                <a:spcBef>
                  <a:spcPct val="0"/>
                </a:spcBef>
                <a:buClrTx/>
                <a:buFontTx/>
                <a:buNone/>
              </a:pPr>
              <a:t>17</a:t>
            </a:fld>
            <a:endParaRPr lang="ru-RU" altLang="ru-RU"/>
          </a:p>
        </p:txBody>
      </p:sp>
      <p:sp>
        <p:nvSpPr>
          <p:cNvPr id="2765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765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8457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pPr>
            <a:fld id="{4CA73C81-8514-427C-8E56-13457DC0DBC9}" type="slidenum">
              <a:rPr lang="ru-RU" altLang="ru-RU"/>
              <a:pPr eaLnBrk="1" hangingPunct="1">
                <a:spcBef>
                  <a:spcPct val="0"/>
                </a:spcBef>
              </a:pPr>
              <a:t>21</a:t>
            </a:fld>
            <a:endParaRPr lang="ru-RU" altLang="ru-RU"/>
          </a:p>
        </p:txBody>
      </p:sp>
      <p:sp>
        <p:nvSpPr>
          <p:cNvPr id="28675"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BAA9617-BB5D-4BCC-965F-F894D6CF6F09}" type="slidenum">
              <a:rPr lang="ru-RU" altLang="ru-RU"/>
              <a:pPr algn="r" eaLnBrk="1" hangingPunct="1">
                <a:spcBef>
                  <a:spcPct val="0"/>
                </a:spcBef>
                <a:buClrTx/>
                <a:buFontTx/>
                <a:buNone/>
              </a:pPr>
              <a:t>21</a:t>
            </a:fld>
            <a:endParaRPr lang="ru-RU" altLang="ru-RU"/>
          </a:p>
        </p:txBody>
      </p:sp>
      <p:sp>
        <p:nvSpPr>
          <p:cNvPr id="2867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67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mtClean="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3146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ru-RU"/>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ru-RU"/>
          </a:p>
        </p:txBody>
      </p:sp>
      <p:sp>
        <p:nvSpPr>
          <p:cNvPr id="14338" name="Rectangle 2"/>
          <p:cNvSpPr>
            <a:spLocks noGrp="1" noChangeArrowheads="1"/>
          </p:cNvSpPr>
          <p:nvPr>
            <p:ph type="ctrTitle"/>
          </p:nvPr>
        </p:nvSpPr>
        <p:spPr>
          <a:xfrm>
            <a:off x="914400" y="1524000"/>
            <a:ext cx="7623175" cy="1752600"/>
          </a:xfrm>
        </p:spPr>
        <p:txBody>
          <a:bodyPr/>
          <a:lstStyle>
            <a:lvl1pPr>
              <a:defRPr sz="5000"/>
            </a:lvl1pPr>
          </a:lstStyle>
          <a:p>
            <a:r>
              <a:rPr lang="ru-RU" altLang="en-US"/>
              <a:t>Образец заголовка</a:t>
            </a:r>
          </a:p>
        </p:txBody>
      </p:sp>
      <p:sp>
        <p:nvSpPr>
          <p:cNvPr id="143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ru-RU" altLang="en-US"/>
              <a:t>Образец подзаголовка</a:t>
            </a:r>
          </a:p>
        </p:txBody>
      </p:sp>
      <p:sp>
        <p:nvSpPr>
          <p:cNvPr id="6" name="Rectangle 4"/>
          <p:cNvSpPr>
            <a:spLocks noGrp="1" noChangeArrowheads="1"/>
          </p:cNvSpPr>
          <p:nvPr>
            <p:ph type="dt" sz="half" idx="10"/>
          </p:nvPr>
        </p:nvSpPr>
        <p:spPr/>
        <p:txBody>
          <a:bodyPr/>
          <a:lstStyle>
            <a:lvl1pPr>
              <a:defRPr/>
            </a:lvl1pPr>
          </a:lstStyle>
          <a:p>
            <a:pPr>
              <a:defRPr/>
            </a:pPr>
            <a:endParaRPr lang="ru-RU"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ru-RU" altLang="en-US"/>
          </a:p>
        </p:txBody>
      </p:sp>
      <p:sp>
        <p:nvSpPr>
          <p:cNvPr id="8" name="Rectangle 6"/>
          <p:cNvSpPr>
            <a:spLocks noGrp="1" noChangeArrowheads="1"/>
          </p:cNvSpPr>
          <p:nvPr>
            <p:ph type="sldNum" sz="quarter" idx="12"/>
          </p:nvPr>
        </p:nvSpPr>
        <p:spPr/>
        <p:txBody>
          <a:bodyPr/>
          <a:lstStyle>
            <a:lvl1pPr>
              <a:defRPr/>
            </a:lvl1pPr>
          </a:lstStyle>
          <a:p>
            <a:pPr>
              <a:defRPr/>
            </a:pPr>
            <a:fld id="{B4536640-D76A-4E38-B245-AD6263B3FF01}" type="slidenum">
              <a:rPr lang="ru-RU" altLang="en-US"/>
              <a:pPr>
                <a:defRPr/>
              </a:pPr>
              <a:t>‹#›</a:t>
            </a:fld>
            <a:endParaRPr lang="ru-RU"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8C8762-A61E-4E84-873B-FAE6D0AB3FC5}" type="slidenum">
              <a:rPr lang="ru-RU" altLang="en-US"/>
              <a:pPr>
                <a:defRPr/>
              </a:pPr>
              <a:t>‹#›</a:t>
            </a:fld>
            <a:endParaRPr lang="ru-RU"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6" name="Rectangle 6"/>
          <p:cNvSpPr>
            <a:spLocks noGrp="1" noChangeArrowheads="1"/>
          </p:cNvSpPr>
          <p:nvPr>
            <p:ph type="sldNum" sz="quarter" idx="12"/>
          </p:nvPr>
        </p:nvSpPr>
        <p:spPr>
          <a:ln/>
        </p:spPr>
        <p:txBody>
          <a:bodyPr/>
          <a:lstStyle>
            <a:lvl1pPr>
              <a:defRPr/>
            </a:lvl1pPr>
          </a:lstStyle>
          <a:p>
            <a:pPr>
              <a:defRPr/>
            </a:pPr>
            <a:fld id="{E1E9B942-0B76-4A87-B92F-66625BDC8D4A}" type="slidenum">
              <a:rPr lang="ru-RU" altLang="en-US"/>
              <a:pPr>
                <a:defRPr/>
              </a:pPr>
              <a:t>‹#›</a:t>
            </a:fld>
            <a:endParaRPr lang="ru-RU"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7" name="Rectangle 6"/>
          <p:cNvSpPr>
            <a:spLocks noGrp="1" noChangeArrowheads="1"/>
          </p:cNvSpPr>
          <p:nvPr>
            <p:ph type="sldNum" sz="quarter" idx="12"/>
          </p:nvPr>
        </p:nvSpPr>
        <p:spPr>
          <a:ln/>
        </p:spPr>
        <p:txBody>
          <a:bodyPr/>
          <a:lstStyle>
            <a:lvl1pPr>
              <a:defRPr/>
            </a:lvl1pPr>
          </a:lstStyle>
          <a:p>
            <a:pPr>
              <a:defRPr/>
            </a:pPr>
            <a:fld id="{FEE73884-55CA-4771-9310-C018186ED40F}" type="slidenum">
              <a:rPr lang="ru-RU" altLang="en-US"/>
              <a:pPr>
                <a:defRPr/>
              </a:pPr>
              <a:t>‹#›</a:t>
            </a:fld>
            <a:endParaRPr lang="ru-RU"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8" name="Rectangle 6"/>
          <p:cNvSpPr>
            <a:spLocks noGrp="1" noChangeArrowheads="1"/>
          </p:cNvSpPr>
          <p:nvPr>
            <p:ph type="sldNum" sz="quarter" idx="12"/>
          </p:nvPr>
        </p:nvSpPr>
        <p:spPr>
          <a:ln/>
        </p:spPr>
        <p:txBody>
          <a:bodyPr/>
          <a:lstStyle>
            <a:lvl1pPr>
              <a:defRPr/>
            </a:lvl1pPr>
          </a:lstStyle>
          <a:p>
            <a:pPr>
              <a:defRPr/>
            </a:pPr>
            <a:fld id="{22AA3133-3959-49DD-BD8B-404C850CD815}" type="slidenum">
              <a:rPr lang="ru-RU" altLang="en-US"/>
              <a:pPr>
                <a:defRPr/>
              </a:pPr>
              <a:t>‹#›</a:t>
            </a:fld>
            <a:endParaRPr lang="ru-RU"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6" name="Rectangle 6"/>
          <p:cNvSpPr>
            <a:spLocks noGrp="1" noChangeArrowheads="1"/>
          </p:cNvSpPr>
          <p:nvPr>
            <p:ph type="sldNum" sz="quarter" idx="12"/>
          </p:nvPr>
        </p:nvSpPr>
        <p:spPr>
          <a:ln/>
        </p:spPr>
        <p:txBody>
          <a:bodyPr/>
          <a:lstStyle>
            <a:lvl1pPr>
              <a:defRPr/>
            </a:lvl1pPr>
          </a:lstStyle>
          <a:p>
            <a:pPr>
              <a:defRPr/>
            </a:pPr>
            <a:fld id="{53708DC9-15B5-45D8-9173-44DB1DA0E06F}" type="slidenum">
              <a:rPr lang="ru-RU" altLang="en-US"/>
              <a:pPr>
                <a:defRPr/>
              </a:pPr>
              <a:t>‹#›</a:t>
            </a:fld>
            <a:endParaRPr lang="ru-RU"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6" name="Rectangle 6"/>
          <p:cNvSpPr>
            <a:spLocks noGrp="1" noChangeArrowheads="1"/>
          </p:cNvSpPr>
          <p:nvPr>
            <p:ph type="sldNum" sz="quarter" idx="12"/>
          </p:nvPr>
        </p:nvSpPr>
        <p:spPr>
          <a:ln/>
        </p:spPr>
        <p:txBody>
          <a:bodyPr/>
          <a:lstStyle>
            <a:lvl1pPr>
              <a:defRPr/>
            </a:lvl1pPr>
          </a:lstStyle>
          <a:p>
            <a:pPr>
              <a:defRPr/>
            </a:pPr>
            <a:fld id="{C2F89B4D-9D21-4257-B6BE-256EF3054B49}" type="slidenum">
              <a:rPr lang="ru-RU" altLang="en-US"/>
              <a:pPr>
                <a:defRPr/>
              </a:pPr>
              <a:t>‹#›</a:t>
            </a:fld>
            <a:endParaRPr lang="ru-RU"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7" name="Rectangle 6"/>
          <p:cNvSpPr>
            <a:spLocks noGrp="1" noChangeArrowheads="1"/>
          </p:cNvSpPr>
          <p:nvPr>
            <p:ph type="sldNum" sz="quarter" idx="12"/>
          </p:nvPr>
        </p:nvSpPr>
        <p:spPr>
          <a:ln/>
        </p:spPr>
        <p:txBody>
          <a:bodyPr/>
          <a:lstStyle>
            <a:lvl1pPr>
              <a:defRPr/>
            </a:lvl1pPr>
          </a:lstStyle>
          <a:p>
            <a:pPr>
              <a:defRPr/>
            </a:pPr>
            <a:fld id="{AA4020F0-0D59-4F92-87D1-676C4B392099}" type="slidenum">
              <a:rPr lang="ru-RU" altLang="en-US"/>
              <a:pPr>
                <a:defRPr/>
              </a:pPr>
              <a:t>‹#›</a:t>
            </a:fld>
            <a:endParaRPr lang="ru-RU"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9" name="Rectangle 6"/>
          <p:cNvSpPr>
            <a:spLocks noGrp="1" noChangeArrowheads="1"/>
          </p:cNvSpPr>
          <p:nvPr>
            <p:ph type="sldNum" sz="quarter" idx="12"/>
          </p:nvPr>
        </p:nvSpPr>
        <p:spPr>
          <a:ln/>
        </p:spPr>
        <p:txBody>
          <a:bodyPr/>
          <a:lstStyle>
            <a:lvl1pPr>
              <a:defRPr/>
            </a:lvl1pPr>
          </a:lstStyle>
          <a:p>
            <a:pPr>
              <a:defRPr/>
            </a:pPr>
            <a:fld id="{71D1551F-C64F-4770-8231-5D46A397E318}" type="slidenum">
              <a:rPr lang="ru-RU" altLang="en-US"/>
              <a:pPr>
                <a:defRPr/>
              </a:pPr>
              <a:t>‹#›</a:t>
            </a:fld>
            <a:endParaRPr lang="ru-RU"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5" name="Rectangle 6"/>
          <p:cNvSpPr>
            <a:spLocks noGrp="1" noChangeArrowheads="1"/>
          </p:cNvSpPr>
          <p:nvPr>
            <p:ph type="sldNum" sz="quarter" idx="12"/>
          </p:nvPr>
        </p:nvSpPr>
        <p:spPr>
          <a:ln/>
        </p:spPr>
        <p:txBody>
          <a:bodyPr/>
          <a:lstStyle>
            <a:lvl1pPr>
              <a:defRPr/>
            </a:lvl1pPr>
          </a:lstStyle>
          <a:p>
            <a:pPr>
              <a:defRPr/>
            </a:pPr>
            <a:fld id="{83EF9935-F5FA-4547-B2CA-AA74CDA9CCFE}" type="slidenum">
              <a:rPr lang="ru-RU" altLang="en-US"/>
              <a:pPr>
                <a:defRPr/>
              </a:pPr>
              <a:t>‹#›</a:t>
            </a:fld>
            <a:endParaRPr lang="ru-RU"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4" name="Rectangle 6"/>
          <p:cNvSpPr>
            <a:spLocks noGrp="1" noChangeArrowheads="1"/>
          </p:cNvSpPr>
          <p:nvPr>
            <p:ph type="sldNum" sz="quarter" idx="12"/>
          </p:nvPr>
        </p:nvSpPr>
        <p:spPr>
          <a:ln/>
        </p:spPr>
        <p:txBody>
          <a:bodyPr/>
          <a:lstStyle>
            <a:lvl1pPr>
              <a:defRPr/>
            </a:lvl1pPr>
          </a:lstStyle>
          <a:p>
            <a:pPr>
              <a:defRPr/>
            </a:pPr>
            <a:fld id="{027E3421-3F6B-4A79-BA3B-8695DFA5FE14}" type="slidenum">
              <a:rPr lang="ru-RU" altLang="en-US"/>
              <a:pPr>
                <a:defRPr/>
              </a:pPr>
              <a:t>‹#›</a:t>
            </a:fld>
            <a:endParaRPr lang="ru-RU"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7" name="Rectangle 6"/>
          <p:cNvSpPr>
            <a:spLocks noGrp="1" noChangeArrowheads="1"/>
          </p:cNvSpPr>
          <p:nvPr>
            <p:ph type="sldNum" sz="quarter" idx="12"/>
          </p:nvPr>
        </p:nvSpPr>
        <p:spPr>
          <a:ln/>
        </p:spPr>
        <p:txBody>
          <a:bodyPr/>
          <a:lstStyle>
            <a:lvl1pPr>
              <a:defRPr/>
            </a:lvl1pPr>
          </a:lstStyle>
          <a:p>
            <a:pPr>
              <a:defRPr/>
            </a:pPr>
            <a:fld id="{BED8AF8C-ED88-4BAC-A2B4-D30927357CC3}" type="slidenum">
              <a:rPr lang="ru-RU" altLang="en-US"/>
              <a:pPr>
                <a:defRPr/>
              </a:pPr>
              <a:t>‹#›</a:t>
            </a:fld>
            <a:endParaRPr lang="ru-RU"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7" name="Rectangle 6"/>
          <p:cNvSpPr>
            <a:spLocks noGrp="1" noChangeArrowheads="1"/>
          </p:cNvSpPr>
          <p:nvPr>
            <p:ph type="sldNum" sz="quarter" idx="12"/>
          </p:nvPr>
        </p:nvSpPr>
        <p:spPr>
          <a:ln/>
        </p:spPr>
        <p:txBody>
          <a:bodyPr/>
          <a:lstStyle>
            <a:lvl1pPr>
              <a:defRPr/>
            </a:lvl1pPr>
          </a:lstStyle>
          <a:p>
            <a:pPr>
              <a:defRPr/>
            </a:pPr>
            <a:fld id="{A4F7AC3B-FD79-4894-8E31-1360C00CEBF4}" type="slidenum">
              <a:rPr lang="ru-RU" altLang="en-US"/>
              <a:pPr>
                <a:defRPr/>
              </a:pPr>
              <a:t>‹#›</a:t>
            </a:fld>
            <a:endParaRPr lang="ru-RU"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en-US" smtClean="0"/>
              <a:t>Образец заголовка</a:t>
            </a:r>
          </a:p>
        </p:txBody>
      </p:sp>
      <p:sp>
        <p:nvSpPr>
          <p:cNvPr id="307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133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effectLst/>
                <a:latin typeface="+mj-lt"/>
              </a:defRPr>
            </a:lvl1pPr>
          </a:lstStyle>
          <a:p>
            <a:pPr>
              <a:defRPr/>
            </a:pPr>
            <a:endParaRPr lang="ru-RU" alt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mj-lt"/>
              </a:defRPr>
            </a:lvl1pPr>
          </a:lstStyle>
          <a:p>
            <a:pPr>
              <a:defRPr/>
            </a:pPr>
            <a:endParaRPr lang="ru-RU" altLang="en-US"/>
          </a:p>
        </p:txBody>
      </p:sp>
      <p:sp>
        <p:nvSpPr>
          <p:cNvPr id="133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mj-lt"/>
              </a:defRPr>
            </a:lvl1pPr>
          </a:lstStyle>
          <a:p>
            <a:pPr>
              <a:defRPr/>
            </a:pPr>
            <a:fld id="{594AB1F3-6451-4D95-9F11-6A5CB428CD04}" type="slidenum">
              <a:rPr lang="ru-RU" altLang="en-US"/>
              <a:pPr>
                <a:defRPr/>
              </a:pPr>
              <a:t>‹#›</a:t>
            </a:fld>
            <a:endParaRPr lang="ru-RU" altLang="en-US"/>
          </a:p>
        </p:txBody>
      </p:sp>
      <p:sp>
        <p:nvSpPr>
          <p:cNvPr id="1331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ru-RU"/>
          </a:p>
        </p:txBody>
      </p:sp>
      <p:sp>
        <p:nvSpPr>
          <p:cNvPr id="1332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ru-RU"/>
          </a:p>
        </p:txBody>
      </p:sp>
    </p:spTree>
  </p:cSld>
  <p:clrMap bg1="lt1" tx1="dk1" bg2="lt2" tx2="dk2" accent1="accent1" accent2="accent2" accent3="accent3" accent4="accent4" accent5="accent5" accent6="accent6" hlink="hlink" folHlink="folHlink"/>
  <p:sldLayoutIdLst>
    <p:sldLayoutId id="2147483796"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charset="0"/>
        </a:defRPr>
      </a:lvl2pPr>
      <a:lvl3pPr algn="l" rtl="0" eaLnBrk="0" fontAlgn="base" hangingPunct="0">
        <a:spcBef>
          <a:spcPct val="0"/>
        </a:spcBef>
        <a:spcAft>
          <a:spcPct val="0"/>
        </a:spcAft>
        <a:defRPr sz="4200">
          <a:solidFill>
            <a:schemeClr val="tx2"/>
          </a:solidFill>
          <a:latin typeface="Garamond" pitchFamily="18" charset="0"/>
          <a:cs typeface="Arial" charset="0"/>
        </a:defRPr>
      </a:lvl3pPr>
      <a:lvl4pPr algn="l" rtl="0" eaLnBrk="0" fontAlgn="base" hangingPunct="0">
        <a:spcBef>
          <a:spcPct val="0"/>
        </a:spcBef>
        <a:spcAft>
          <a:spcPct val="0"/>
        </a:spcAft>
        <a:defRPr sz="4200">
          <a:solidFill>
            <a:schemeClr val="tx2"/>
          </a:solidFill>
          <a:latin typeface="Garamond" pitchFamily="18" charset="0"/>
          <a:cs typeface="Arial" charset="0"/>
        </a:defRPr>
      </a:lvl4pPr>
      <a:lvl5pPr algn="l" rtl="0" eaLnBrk="0" fontAlgn="base" hangingPunct="0">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6.xml"/><Relationship Id="rId5" Type="http://schemas.openxmlformats.org/officeDocument/2006/relationships/image" Target="../media/image72.emf"/><Relationship Id="rId4" Type="http://schemas.openxmlformats.org/officeDocument/2006/relationships/image" Target="../media/image71.emf"/></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emf"/><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6.xml"/><Relationship Id="rId4" Type="http://schemas.openxmlformats.org/officeDocument/2006/relationships/image" Target="../media/image87.emf"/></Relationships>
</file>

<file path=ppt/slides/_rels/slide3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91.emf"/><Relationship Id="rId7" Type="http://schemas.openxmlformats.org/officeDocument/2006/relationships/image" Target="../media/image94.emf"/><Relationship Id="rId2" Type="http://schemas.openxmlformats.org/officeDocument/2006/relationships/image" Target="../media/image90.emf"/><Relationship Id="rId1" Type="http://schemas.openxmlformats.org/officeDocument/2006/relationships/slideLayout" Target="../slideLayouts/slideLayout6.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emf"/><Relationship Id="rId4" Type="http://schemas.openxmlformats.org/officeDocument/2006/relationships/image" Target="../media/image101.emf"/></Relationships>
</file>

<file path=ppt/slides/_rels/slide4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6.xml"/><Relationship Id="rId4" Type="http://schemas.openxmlformats.org/officeDocument/2006/relationships/image" Target="../media/image105.emf"/></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emf"/><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2.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95536" y="1700808"/>
            <a:ext cx="8424936" cy="1728192"/>
          </a:xfrm>
        </p:spPr>
        <p:txBody>
          <a:bodyPr/>
          <a:lstStyle/>
          <a:p>
            <a:pPr algn="ctr"/>
            <a:r>
              <a:rPr lang="ru-RU" sz="2800" b="1" dirty="0"/>
              <a:t>ЖИДКОСТИ В УСЛОВИЯХ НАНОКНФАЙНМЕНТА: </a:t>
            </a:r>
            <a:r>
              <a:rPr lang="ru-RU" sz="2800" b="1" dirty="0" smtClean="0"/>
              <a:t>МИКРОСКОПИЧЕСКИЕ </a:t>
            </a:r>
            <a:r>
              <a:rPr lang="ru-RU" sz="2800" b="1" dirty="0"/>
              <a:t>СВОЙСТВА И ФАЗОВЫЕ ПЕРЕХОДЫ</a:t>
            </a:r>
            <a:endParaRPr lang="ru-RU" sz="2800" i="1" dirty="0"/>
          </a:p>
        </p:txBody>
      </p:sp>
      <p:sp>
        <p:nvSpPr>
          <p:cNvPr id="5123" name="Rectangle 3"/>
          <p:cNvSpPr>
            <a:spLocks noGrp="1" noChangeArrowheads="1"/>
          </p:cNvSpPr>
          <p:nvPr>
            <p:ph type="subTitle" idx="1"/>
          </p:nvPr>
        </p:nvSpPr>
        <p:spPr>
          <a:xfrm>
            <a:off x="467544" y="3857628"/>
            <a:ext cx="8023967" cy="1800225"/>
          </a:xfrm>
        </p:spPr>
        <p:txBody>
          <a:bodyPr/>
          <a:lstStyle/>
          <a:p>
            <a:r>
              <a:rPr lang="ru-RU" sz="2400" b="1" i="1" dirty="0">
                <a:solidFill>
                  <a:srgbClr val="FF0000"/>
                </a:solidFill>
              </a:rPr>
              <a:t>В. </a:t>
            </a:r>
            <a:r>
              <a:rPr lang="ru-RU" sz="2400" b="1" i="1" dirty="0" smtClean="0">
                <a:solidFill>
                  <a:srgbClr val="FF0000"/>
                </a:solidFill>
              </a:rPr>
              <a:t>Н. Рыжов, Д.Е. </a:t>
            </a:r>
            <a:r>
              <a:rPr lang="ru-RU" sz="2400" b="1" i="1" dirty="0" err="1" smtClean="0">
                <a:solidFill>
                  <a:srgbClr val="FF0000"/>
                </a:solidFill>
              </a:rPr>
              <a:t>Дудалов</a:t>
            </a:r>
            <a:r>
              <a:rPr lang="ru-RU" sz="2400" b="1" i="1" dirty="0" smtClean="0">
                <a:solidFill>
                  <a:srgbClr val="FF0000"/>
                </a:solidFill>
              </a:rPr>
              <a:t>, Ю.Д. Фомин, Е.Н. </a:t>
            </a:r>
            <a:r>
              <a:rPr lang="ru-RU" sz="2400" b="1" i="1" dirty="0" err="1" smtClean="0">
                <a:solidFill>
                  <a:srgbClr val="FF0000"/>
                </a:solidFill>
              </a:rPr>
              <a:t>Циок</a:t>
            </a:r>
            <a:r>
              <a:rPr lang="ru-RU" sz="2400" b="1" i="1" dirty="0" smtClean="0">
                <a:solidFill>
                  <a:srgbClr val="FF0000"/>
                </a:solidFill>
              </a:rPr>
              <a:t> </a:t>
            </a:r>
            <a:endParaRPr lang="ru-RU" sz="2400" b="1" i="1" dirty="0">
              <a:solidFill>
                <a:srgbClr val="FF0000"/>
              </a:solidFill>
            </a:endParaRPr>
          </a:p>
          <a:p>
            <a:pPr algn="ctr"/>
            <a:r>
              <a:rPr lang="ru-RU" sz="2400" i="1" dirty="0"/>
              <a:t>Институт физики высоких давлений им. Л.Ф. Верещагина РАН</a:t>
            </a:r>
            <a:endParaRPr lang="ru-RU" sz="2400" dirty="0"/>
          </a:p>
          <a:p>
            <a:pPr eaLnBrk="1" hangingPunct="1"/>
            <a:endParaRPr lang="ru-RU" sz="2000" dirty="0" smtClean="0"/>
          </a:p>
        </p:txBody>
      </p:sp>
      <p:pic>
        <p:nvPicPr>
          <p:cNvPr id="5124" name="Picture 5" descr="logo_HPPI"/>
          <p:cNvPicPr>
            <a:picLocks noChangeAspect="1" noChangeArrowheads="1"/>
          </p:cNvPicPr>
          <p:nvPr/>
        </p:nvPicPr>
        <p:blipFill>
          <a:blip r:embed="rId2" cstate="print"/>
          <a:srcRect/>
          <a:stretch>
            <a:fillRect/>
          </a:stretch>
        </p:blipFill>
        <p:spPr bwMode="auto">
          <a:xfrm>
            <a:off x="0" y="0"/>
            <a:ext cx="9144000"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i="1" dirty="0"/>
              <a:t>Cyclohexane Confined in Slit Carbon </a:t>
            </a:r>
            <a:r>
              <a:rPr lang="en-US" sz="2800" b="1" i="1" dirty="0" err="1"/>
              <a:t>Nanopore</a:t>
            </a:r>
            <a:r>
              <a:rPr lang="en-US" sz="2800" b="1" i="1" dirty="0"/>
              <a:t> (Yu. D. </a:t>
            </a:r>
            <a:r>
              <a:rPr lang="en-US" sz="2800" b="1" i="1" dirty="0" err="1"/>
              <a:t>Fomin</a:t>
            </a:r>
            <a:r>
              <a:rPr lang="en-US" sz="2800" b="1" i="1" dirty="0"/>
              <a:t>, E.N. </a:t>
            </a:r>
            <a:r>
              <a:rPr lang="en-US" sz="2800" b="1" i="1" dirty="0" err="1"/>
              <a:t>Tsiok</a:t>
            </a:r>
            <a:r>
              <a:rPr lang="en-US" sz="2800" b="1" i="1" dirty="0"/>
              <a:t> and V.N. </a:t>
            </a:r>
            <a:r>
              <a:rPr lang="en-US" sz="2800" b="1" i="1" dirty="0" err="1"/>
              <a:t>Ryzhov</a:t>
            </a:r>
            <a:r>
              <a:rPr lang="en-US" sz="2800" b="1" i="1" dirty="0"/>
              <a:t>, </a:t>
            </a:r>
            <a:r>
              <a:rPr lang="en-US" sz="2800" b="1" i="1" dirty="0" err="1"/>
              <a:t>arXiv</a:t>
            </a:r>
            <a:r>
              <a:rPr lang="en-US" sz="2800" b="1" i="1" dirty="0"/>
              <a:t>: 1508.0395)</a:t>
            </a:r>
            <a:endParaRPr lang="ru-RU" sz="2800" b="1" i="1" dirty="0"/>
          </a:p>
        </p:txBody>
      </p:sp>
      <p:pic>
        <p:nvPicPr>
          <p:cNvPr id="3" name="Рисунок 2"/>
          <p:cNvPicPr>
            <a:picLocks noChangeAspect="1"/>
          </p:cNvPicPr>
          <p:nvPr/>
        </p:nvPicPr>
        <p:blipFill>
          <a:blip r:embed="rId2"/>
          <a:stretch>
            <a:fillRect/>
          </a:stretch>
        </p:blipFill>
        <p:spPr>
          <a:xfrm>
            <a:off x="429662" y="1988840"/>
            <a:ext cx="3212276" cy="1560563"/>
          </a:xfrm>
          <a:prstGeom prst="rect">
            <a:avLst/>
          </a:prstGeom>
        </p:spPr>
      </p:pic>
      <p:sp>
        <p:nvSpPr>
          <p:cNvPr id="4" name="TextBox 3"/>
          <p:cNvSpPr txBox="1"/>
          <p:nvPr/>
        </p:nvSpPr>
        <p:spPr>
          <a:xfrm>
            <a:off x="1329516" y="3549403"/>
            <a:ext cx="1412567" cy="338554"/>
          </a:xfrm>
          <a:prstGeom prst="rect">
            <a:avLst/>
          </a:prstGeom>
          <a:noFill/>
        </p:spPr>
        <p:txBody>
          <a:bodyPr wrap="none" rtlCol="0">
            <a:spAutoFit/>
          </a:bodyPr>
          <a:lstStyle/>
          <a:p>
            <a:r>
              <a:rPr lang="en-US" b="1" i="1" dirty="0">
                <a:solidFill>
                  <a:schemeClr val="tx2"/>
                </a:solidFill>
                <a:effectLst/>
              </a:rPr>
              <a:t>H = </a:t>
            </a:r>
            <a:r>
              <a:rPr lang="en-US" b="1" i="1" dirty="0" smtClean="0">
                <a:solidFill>
                  <a:schemeClr val="tx2"/>
                </a:solidFill>
                <a:effectLst/>
              </a:rPr>
              <a:t>25.355°A</a:t>
            </a:r>
            <a:endParaRPr lang="ru-RU" b="1" i="1" dirty="0">
              <a:solidFill>
                <a:schemeClr val="tx2"/>
              </a:solidFill>
              <a:effectLst/>
            </a:endParaRPr>
          </a:p>
        </p:txBody>
      </p:sp>
      <p:pic>
        <p:nvPicPr>
          <p:cNvPr id="5" name="Рисунок 4"/>
          <p:cNvPicPr>
            <a:picLocks noChangeAspect="1"/>
          </p:cNvPicPr>
          <p:nvPr/>
        </p:nvPicPr>
        <p:blipFill>
          <a:blip r:embed="rId3"/>
          <a:stretch>
            <a:fillRect/>
          </a:stretch>
        </p:blipFill>
        <p:spPr>
          <a:xfrm>
            <a:off x="617970" y="3887957"/>
            <a:ext cx="1578827" cy="1413251"/>
          </a:xfrm>
          <a:prstGeom prst="rect">
            <a:avLst/>
          </a:prstGeom>
        </p:spPr>
      </p:pic>
      <p:pic>
        <p:nvPicPr>
          <p:cNvPr id="6" name="Рисунок 5"/>
          <p:cNvPicPr>
            <a:picLocks noChangeAspect="1"/>
          </p:cNvPicPr>
          <p:nvPr/>
        </p:nvPicPr>
        <p:blipFill>
          <a:blip r:embed="rId3"/>
          <a:stretch>
            <a:fillRect/>
          </a:stretch>
        </p:blipFill>
        <p:spPr>
          <a:xfrm>
            <a:off x="2345529" y="3887957"/>
            <a:ext cx="1551744" cy="1389008"/>
          </a:xfrm>
          <a:prstGeom prst="rect">
            <a:avLst/>
          </a:prstGeom>
        </p:spPr>
      </p:pic>
      <p:sp>
        <p:nvSpPr>
          <p:cNvPr id="7" name="TextBox 6"/>
          <p:cNvSpPr txBox="1"/>
          <p:nvPr/>
        </p:nvSpPr>
        <p:spPr>
          <a:xfrm>
            <a:off x="1332074" y="5446242"/>
            <a:ext cx="1583742" cy="338554"/>
          </a:xfrm>
          <a:prstGeom prst="rect">
            <a:avLst/>
          </a:prstGeom>
          <a:noFill/>
        </p:spPr>
        <p:txBody>
          <a:bodyPr wrap="square" rtlCol="0">
            <a:spAutoFit/>
          </a:bodyPr>
          <a:lstStyle/>
          <a:p>
            <a:r>
              <a:rPr lang="en-US" b="1" i="1" dirty="0">
                <a:solidFill>
                  <a:schemeClr val="tx2"/>
                </a:solidFill>
                <a:effectLst/>
              </a:rPr>
              <a:t>H = </a:t>
            </a:r>
            <a:r>
              <a:rPr lang="en-US" b="1" i="1" dirty="0" smtClean="0">
                <a:solidFill>
                  <a:schemeClr val="tx2"/>
                </a:solidFill>
                <a:effectLst/>
              </a:rPr>
              <a:t>33.355°A</a:t>
            </a:r>
            <a:endParaRPr lang="ru-RU" b="1" i="1" dirty="0">
              <a:solidFill>
                <a:schemeClr val="tx2"/>
              </a:solidFill>
              <a:effectLst/>
            </a:endParaRPr>
          </a:p>
        </p:txBody>
      </p:sp>
      <p:pic>
        <p:nvPicPr>
          <p:cNvPr id="8" name="Рисунок 7"/>
          <p:cNvPicPr>
            <a:picLocks noChangeAspect="1"/>
          </p:cNvPicPr>
          <p:nvPr/>
        </p:nvPicPr>
        <p:blipFill>
          <a:blip r:embed="rId4"/>
          <a:stretch>
            <a:fillRect/>
          </a:stretch>
        </p:blipFill>
        <p:spPr>
          <a:xfrm>
            <a:off x="4579044" y="2327090"/>
            <a:ext cx="3233315" cy="3239319"/>
          </a:xfrm>
          <a:prstGeom prst="rect">
            <a:avLst/>
          </a:prstGeom>
        </p:spPr>
      </p:pic>
    </p:spTree>
    <p:extLst>
      <p:ext uri="{BB962C8B-B14F-4D97-AF65-F5344CB8AC3E}">
        <p14:creationId xmlns:p14="http://schemas.microsoft.com/office/powerpoint/2010/main" val="2664751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350987"/>
          </a:xfrm>
        </p:spPr>
        <p:txBody>
          <a:bodyPr/>
          <a:lstStyle/>
          <a:p>
            <a:r>
              <a:rPr lang="en-US" sz="2800" b="1" i="1" dirty="0" smtClean="0"/>
              <a:t>Benzene in carbon nanotube (Y.D. </a:t>
            </a:r>
            <a:r>
              <a:rPr lang="en-US" sz="2800" b="1" i="1" dirty="0" err="1" smtClean="0"/>
              <a:t>Fomin</a:t>
            </a:r>
            <a:r>
              <a:rPr lang="en-US" sz="2800" b="1" i="1" dirty="0" smtClean="0"/>
              <a:t>, E.N. </a:t>
            </a:r>
            <a:r>
              <a:rPr lang="en-US" sz="2800" b="1" i="1" dirty="0" err="1" smtClean="0"/>
              <a:t>Tsiok</a:t>
            </a:r>
            <a:r>
              <a:rPr lang="en-US" sz="2800" b="1" i="1" dirty="0" smtClean="0"/>
              <a:t>, V.N. </a:t>
            </a:r>
            <a:r>
              <a:rPr lang="en-US" sz="2800" b="1" i="1" dirty="0" err="1" smtClean="0"/>
              <a:t>Ryzhov</a:t>
            </a:r>
            <a:r>
              <a:rPr lang="en-US" sz="2800" b="1" i="1" dirty="0"/>
              <a:t>, Journal of Computational Chemistry 2015, DOI: </a:t>
            </a:r>
            <a:r>
              <a:rPr lang="en-US" sz="2800" b="1" i="1" dirty="0" smtClean="0"/>
              <a:t>10.1002/jcc.23872).</a:t>
            </a:r>
            <a:endParaRPr lang="ru-RU" sz="2800" b="1" i="1" dirty="0"/>
          </a:p>
        </p:txBody>
      </p:sp>
      <p:pic>
        <p:nvPicPr>
          <p:cNvPr id="3" name="Рисунок 2"/>
          <p:cNvPicPr>
            <a:picLocks noChangeAspect="1"/>
          </p:cNvPicPr>
          <p:nvPr/>
        </p:nvPicPr>
        <p:blipFill>
          <a:blip r:embed="rId2"/>
          <a:stretch>
            <a:fillRect/>
          </a:stretch>
        </p:blipFill>
        <p:spPr>
          <a:xfrm>
            <a:off x="124047" y="1844824"/>
            <a:ext cx="4663977" cy="4020563"/>
          </a:xfrm>
          <a:prstGeom prst="rect">
            <a:avLst/>
          </a:prstGeom>
        </p:spPr>
      </p:pic>
      <p:pic>
        <p:nvPicPr>
          <p:cNvPr id="4" name="Рисунок 3"/>
          <p:cNvPicPr>
            <a:picLocks noChangeAspect="1"/>
          </p:cNvPicPr>
          <p:nvPr/>
        </p:nvPicPr>
        <p:blipFill>
          <a:blip r:embed="rId3"/>
          <a:stretch>
            <a:fillRect/>
          </a:stretch>
        </p:blipFill>
        <p:spPr>
          <a:xfrm>
            <a:off x="5903640" y="1844824"/>
            <a:ext cx="3240360" cy="2374161"/>
          </a:xfrm>
          <a:prstGeom prst="rect">
            <a:avLst/>
          </a:prstGeom>
        </p:spPr>
      </p:pic>
      <p:pic>
        <p:nvPicPr>
          <p:cNvPr id="5" name="Рисунок 4"/>
          <p:cNvPicPr>
            <a:picLocks noChangeAspect="1"/>
          </p:cNvPicPr>
          <p:nvPr/>
        </p:nvPicPr>
        <p:blipFill>
          <a:blip r:embed="rId4"/>
          <a:stretch>
            <a:fillRect/>
          </a:stretch>
        </p:blipFill>
        <p:spPr>
          <a:xfrm>
            <a:off x="3491880" y="3429375"/>
            <a:ext cx="2903403" cy="3428625"/>
          </a:xfrm>
          <a:prstGeom prst="rect">
            <a:avLst/>
          </a:prstGeom>
        </p:spPr>
      </p:pic>
    </p:spTree>
    <p:extLst>
      <p:ext uri="{BB962C8B-B14F-4D97-AF65-F5344CB8AC3E}">
        <p14:creationId xmlns:p14="http://schemas.microsoft.com/office/powerpoint/2010/main" val="3579048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684213" y="0"/>
            <a:ext cx="7772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ru-RU" sz="3000" b="1" i="1" dirty="0" err="1">
                <a:solidFill>
                  <a:schemeClr val="tx1"/>
                </a:solidFill>
                <a:effectLst/>
                <a:latin typeface="+mj-lt"/>
              </a:rPr>
              <a:t>Lizardite</a:t>
            </a:r>
            <a:r>
              <a:rPr lang="en-US" altLang="ru-RU" sz="3000" b="1" i="1" dirty="0">
                <a:solidFill>
                  <a:schemeClr val="tx1"/>
                </a:solidFill>
                <a:effectLst/>
                <a:latin typeface="+mj-lt"/>
              </a:rPr>
              <a:t> Asbestos</a:t>
            </a:r>
            <a:r>
              <a:rPr lang="ru-RU" altLang="ru-RU" sz="3000" b="1" i="1" dirty="0">
                <a:solidFill>
                  <a:schemeClr val="tx1"/>
                </a:solidFill>
                <a:effectLst/>
                <a:latin typeface="+mj-lt"/>
              </a:rPr>
              <a:t> </a:t>
            </a:r>
            <a:r>
              <a:rPr lang="ru-RU" altLang="ru-RU" sz="3000" b="1" i="1" dirty="0" err="1">
                <a:solidFill>
                  <a:schemeClr val="tx1"/>
                </a:solidFill>
                <a:effectLst/>
                <a:latin typeface="+mj-lt"/>
              </a:rPr>
              <a:t>Tube</a:t>
            </a:r>
            <a:endParaRPr lang="ru-RU" altLang="ru-RU" sz="3000" b="1" i="1" dirty="0">
              <a:solidFill>
                <a:schemeClr val="tx1"/>
              </a:solidFill>
              <a:effectLst/>
              <a:latin typeface="+mj-lt"/>
            </a:endParaRPr>
          </a:p>
        </p:txBody>
      </p:sp>
      <p:pic>
        <p:nvPicPr>
          <p:cNvPr id="8195" name="Рисунок 9" descr="tub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08088"/>
            <a:ext cx="8524875"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Прямоугольник 10"/>
          <p:cNvSpPr>
            <a:spLocks noChangeArrowheads="1"/>
          </p:cNvSpPr>
          <p:nvPr/>
        </p:nvSpPr>
        <p:spPr bwMode="auto">
          <a:xfrm>
            <a:off x="6011863" y="4365625"/>
            <a:ext cx="31321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1600" b="1" i="1" dirty="0" err="1">
                <a:solidFill>
                  <a:schemeClr val="tx1"/>
                </a:solidFill>
                <a:effectLst/>
              </a:rPr>
              <a:t>Internal</a:t>
            </a:r>
            <a:r>
              <a:rPr lang="ru-RU" altLang="ru-RU" sz="1600" b="1" i="1" dirty="0">
                <a:solidFill>
                  <a:schemeClr val="tx1"/>
                </a:solidFill>
                <a:effectLst/>
              </a:rPr>
              <a:t> </a:t>
            </a:r>
            <a:r>
              <a:rPr lang="ru-RU" altLang="ru-RU" sz="1600" b="1" i="1" dirty="0" err="1">
                <a:solidFill>
                  <a:schemeClr val="tx1"/>
                </a:solidFill>
                <a:effectLst/>
              </a:rPr>
              <a:t>radius</a:t>
            </a:r>
            <a:r>
              <a:rPr lang="ru-RU" altLang="ru-RU" sz="1600" b="1" i="1" dirty="0">
                <a:solidFill>
                  <a:schemeClr val="tx1"/>
                </a:solidFill>
                <a:effectLst/>
              </a:rPr>
              <a:t>: 17.85 A</a:t>
            </a:r>
          </a:p>
          <a:p>
            <a:endParaRPr lang="ru-RU" altLang="ru-RU" sz="1600" b="1" i="1" dirty="0">
              <a:solidFill>
                <a:schemeClr val="tx1"/>
              </a:solidFill>
              <a:effectLst/>
            </a:endParaRPr>
          </a:p>
          <a:p>
            <a:r>
              <a:rPr lang="en-US" altLang="ru-RU" sz="1600" b="1" i="1" dirty="0" smtClean="0">
                <a:solidFill>
                  <a:schemeClr val="tx1"/>
                </a:solidFill>
                <a:effectLst/>
              </a:rPr>
              <a:t>  </a:t>
            </a:r>
            <a:r>
              <a:rPr lang="ru-RU" altLang="ru-RU" sz="1600" b="1" i="1" dirty="0" err="1" smtClean="0">
                <a:solidFill>
                  <a:schemeClr val="tx1"/>
                </a:solidFill>
                <a:effectLst/>
              </a:rPr>
              <a:t>External</a:t>
            </a:r>
            <a:r>
              <a:rPr lang="ru-RU" altLang="ru-RU" sz="1600" b="1" i="1" dirty="0" smtClean="0">
                <a:solidFill>
                  <a:schemeClr val="tx1"/>
                </a:solidFill>
                <a:effectLst/>
              </a:rPr>
              <a:t> </a:t>
            </a:r>
            <a:r>
              <a:rPr lang="ru-RU" altLang="ru-RU" sz="1600" b="1" i="1" dirty="0" err="1">
                <a:solidFill>
                  <a:schemeClr val="tx1"/>
                </a:solidFill>
                <a:effectLst/>
              </a:rPr>
              <a:t>radius</a:t>
            </a:r>
            <a:r>
              <a:rPr lang="ru-RU" altLang="ru-RU" sz="1600" b="1" i="1" dirty="0">
                <a:solidFill>
                  <a:schemeClr val="tx1"/>
                </a:solidFill>
                <a:effectLst/>
              </a:rPr>
              <a:t>: 23.05 A</a:t>
            </a:r>
          </a:p>
          <a:p>
            <a:endParaRPr lang="en-US" altLang="ru-RU" b="1" i="1" dirty="0">
              <a:solidFill>
                <a:schemeClr val="tx1"/>
              </a:solidFill>
              <a:effectLst/>
            </a:endParaRPr>
          </a:p>
          <a:p>
            <a:r>
              <a:rPr lang="ru-RU" altLang="ru-RU" sz="1600" b="1" i="1" dirty="0" err="1" smtClean="0">
                <a:solidFill>
                  <a:schemeClr val="tx1"/>
                </a:solidFill>
                <a:effectLst/>
              </a:rPr>
              <a:t>Tube</a:t>
            </a:r>
            <a:r>
              <a:rPr lang="ru-RU" altLang="ru-RU" sz="1600" b="1" i="1" dirty="0" smtClean="0">
                <a:solidFill>
                  <a:schemeClr val="tx1"/>
                </a:solidFill>
                <a:effectLst/>
              </a:rPr>
              <a:t> </a:t>
            </a:r>
            <a:r>
              <a:rPr lang="ru-RU" altLang="ru-RU" sz="1600" b="1" i="1" dirty="0" err="1">
                <a:solidFill>
                  <a:schemeClr val="tx1"/>
                </a:solidFill>
                <a:effectLst/>
              </a:rPr>
              <a:t>length</a:t>
            </a:r>
            <a:r>
              <a:rPr lang="ru-RU" altLang="ru-RU" sz="1600" b="1" i="1" dirty="0">
                <a:solidFill>
                  <a:schemeClr val="tx1"/>
                </a:solidFill>
                <a:effectLst/>
              </a:rPr>
              <a:t>: 53.168 A</a:t>
            </a:r>
            <a:endParaRPr lang="ru-RU" altLang="ru-RU" sz="1600" i="1" dirty="0">
              <a:effectLst/>
            </a:endParaRPr>
          </a:p>
        </p:txBody>
      </p:sp>
    </p:spTree>
    <p:extLst>
      <p:ext uri="{BB962C8B-B14F-4D97-AF65-F5344CB8AC3E}">
        <p14:creationId xmlns:p14="http://schemas.microsoft.com/office/powerpoint/2010/main" val="2839638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684213" y="0"/>
            <a:ext cx="7772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ru-RU" altLang="ru-RU" sz="2800" b="1" i="1" dirty="0" err="1">
                <a:solidFill>
                  <a:schemeClr val="tx1"/>
                </a:solidFill>
                <a:effectLst/>
                <a:latin typeface="+mj-lt"/>
              </a:rPr>
              <a:t>Water</a:t>
            </a:r>
            <a:r>
              <a:rPr lang="ru-RU" altLang="ru-RU" sz="2800" b="1" i="1" dirty="0">
                <a:solidFill>
                  <a:schemeClr val="tx1"/>
                </a:solidFill>
                <a:effectLst/>
                <a:latin typeface="+mj-lt"/>
              </a:rPr>
              <a:t> </a:t>
            </a:r>
            <a:r>
              <a:rPr lang="ru-RU" altLang="ru-RU" sz="2800" b="1" i="1" dirty="0" err="1">
                <a:solidFill>
                  <a:schemeClr val="tx1"/>
                </a:solidFill>
                <a:effectLst/>
                <a:latin typeface="+mj-lt"/>
              </a:rPr>
              <a:t>in</a:t>
            </a:r>
            <a:r>
              <a:rPr lang="ru-RU" altLang="ru-RU" sz="2800" b="1" i="1" dirty="0">
                <a:solidFill>
                  <a:schemeClr val="tx1"/>
                </a:solidFill>
                <a:effectLst/>
                <a:latin typeface="+mj-lt"/>
              </a:rPr>
              <a:t> </a:t>
            </a:r>
            <a:r>
              <a:rPr lang="ru-RU" altLang="ru-RU" sz="2800" b="1" i="1" dirty="0" err="1">
                <a:solidFill>
                  <a:schemeClr val="tx1"/>
                </a:solidFill>
                <a:effectLst/>
                <a:latin typeface="+mj-lt"/>
              </a:rPr>
              <a:t>the</a:t>
            </a:r>
            <a:r>
              <a:rPr lang="ru-RU" altLang="ru-RU" sz="2800" b="1" i="1" dirty="0">
                <a:solidFill>
                  <a:schemeClr val="tx1"/>
                </a:solidFill>
                <a:effectLst/>
                <a:latin typeface="+mj-lt"/>
              </a:rPr>
              <a:t> </a:t>
            </a:r>
            <a:r>
              <a:rPr lang="en-US" altLang="ru-RU" sz="2800" b="1" i="1" dirty="0" err="1">
                <a:solidFill>
                  <a:schemeClr val="tx1"/>
                </a:solidFill>
                <a:effectLst/>
                <a:latin typeface="+mj-lt"/>
              </a:rPr>
              <a:t>Lizardite</a:t>
            </a:r>
            <a:r>
              <a:rPr lang="en-US" altLang="ru-RU" sz="2800" b="1" i="1" dirty="0">
                <a:solidFill>
                  <a:schemeClr val="tx1"/>
                </a:solidFill>
                <a:effectLst/>
                <a:latin typeface="+mj-lt"/>
              </a:rPr>
              <a:t> Asbestos</a:t>
            </a:r>
            <a:r>
              <a:rPr lang="ru-RU" altLang="ru-RU" sz="2800" b="1" i="1" dirty="0">
                <a:solidFill>
                  <a:schemeClr val="tx1"/>
                </a:solidFill>
                <a:effectLst/>
                <a:latin typeface="+mj-lt"/>
              </a:rPr>
              <a:t> </a:t>
            </a:r>
            <a:r>
              <a:rPr lang="ru-RU" altLang="ru-RU" sz="2800" b="1" i="1" dirty="0" err="1">
                <a:solidFill>
                  <a:schemeClr val="tx1"/>
                </a:solidFill>
                <a:effectLst/>
                <a:latin typeface="+mj-lt"/>
              </a:rPr>
              <a:t>Tube</a:t>
            </a:r>
            <a:endParaRPr lang="ru-RU" altLang="ru-RU" sz="2800" b="1" i="1" dirty="0">
              <a:solidFill>
                <a:schemeClr val="tx1"/>
              </a:solidFill>
              <a:effectLst/>
              <a:latin typeface="+mj-lt"/>
            </a:endParaRPr>
          </a:p>
        </p:txBody>
      </p:sp>
      <p:pic>
        <p:nvPicPr>
          <p:cNvPr id="9219" name="Рисунок 5" descr="tube-wa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052" y="1173767"/>
            <a:ext cx="4265613"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Прямоугольник 6"/>
          <p:cNvSpPr>
            <a:spLocks noChangeArrowheads="1"/>
          </p:cNvSpPr>
          <p:nvPr/>
        </p:nvSpPr>
        <p:spPr bwMode="auto">
          <a:xfrm>
            <a:off x="4860032" y="1173767"/>
            <a:ext cx="313055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1600" b="1" dirty="0" err="1">
                <a:solidFill>
                  <a:schemeClr val="tx1"/>
                </a:solidFill>
                <a:effectLst/>
              </a:rPr>
              <a:t>Lizardite</a:t>
            </a:r>
            <a:r>
              <a:rPr lang="ru-RU" altLang="ru-RU" sz="1600" b="1" dirty="0">
                <a:solidFill>
                  <a:schemeClr val="tx1"/>
                </a:solidFill>
                <a:effectLst/>
              </a:rPr>
              <a:t> </a:t>
            </a:r>
            <a:r>
              <a:rPr lang="ru-RU" altLang="ru-RU" sz="1600" b="1" dirty="0" err="1">
                <a:solidFill>
                  <a:schemeClr val="tx1"/>
                </a:solidFill>
                <a:effectLst/>
              </a:rPr>
              <a:t>Asbestos</a:t>
            </a:r>
            <a:r>
              <a:rPr lang="ru-RU" altLang="ru-RU" sz="1600" b="1" dirty="0">
                <a:solidFill>
                  <a:schemeClr val="tx1"/>
                </a:solidFill>
                <a:effectLst/>
              </a:rPr>
              <a:t> </a:t>
            </a:r>
            <a:r>
              <a:rPr lang="ru-RU" altLang="ru-RU" sz="1600" b="1" dirty="0" err="1">
                <a:solidFill>
                  <a:schemeClr val="tx1"/>
                </a:solidFill>
                <a:effectLst/>
              </a:rPr>
              <a:t>Tube</a:t>
            </a:r>
            <a:r>
              <a:rPr lang="ru-RU" altLang="ru-RU" sz="1600" b="1" dirty="0">
                <a:solidFill>
                  <a:schemeClr val="tx1"/>
                </a:solidFill>
                <a:effectLst/>
              </a:rPr>
              <a:t>:</a:t>
            </a:r>
          </a:p>
          <a:p>
            <a:endParaRPr lang="ru-RU" altLang="ru-RU" sz="1600" b="1" dirty="0">
              <a:solidFill>
                <a:schemeClr val="tx1"/>
              </a:solidFill>
              <a:effectLst/>
            </a:endParaRPr>
          </a:p>
          <a:p>
            <a:r>
              <a:rPr lang="ru-RU" altLang="ru-RU" sz="1600" b="1" dirty="0">
                <a:solidFill>
                  <a:schemeClr val="tx1"/>
                </a:solidFill>
                <a:effectLst/>
              </a:rPr>
              <a:t>1800 </a:t>
            </a:r>
            <a:r>
              <a:rPr lang="ru-RU" altLang="ru-RU" sz="1600" b="1" dirty="0" err="1">
                <a:solidFill>
                  <a:schemeClr val="tx1"/>
                </a:solidFill>
                <a:effectLst/>
              </a:rPr>
              <a:t>water</a:t>
            </a:r>
            <a:r>
              <a:rPr lang="ru-RU" altLang="ru-RU" sz="1600" b="1" dirty="0">
                <a:solidFill>
                  <a:schemeClr val="tx1"/>
                </a:solidFill>
                <a:effectLst/>
              </a:rPr>
              <a:t> </a:t>
            </a:r>
            <a:r>
              <a:rPr lang="ru-RU" altLang="ru-RU" sz="1600" b="1" dirty="0" err="1">
                <a:solidFill>
                  <a:schemeClr val="tx1"/>
                </a:solidFill>
                <a:effectLst/>
              </a:rPr>
              <a:t>molecules</a:t>
            </a:r>
            <a:endParaRPr lang="ru-RU" altLang="ru-RU" sz="1600" b="1" dirty="0">
              <a:solidFill>
                <a:schemeClr val="tx1"/>
              </a:solidFill>
              <a:effectLst/>
            </a:endParaRPr>
          </a:p>
          <a:p>
            <a:endParaRPr lang="ru-RU" altLang="ru-RU" sz="1600" b="1" dirty="0">
              <a:solidFill>
                <a:schemeClr val="tx1"/>
              </a:solidFill>
              <a:effectLst/>
            </a:endParaRPr>
          </a:p>
          <a:p>
            <a:r>
              <a:rPr lang="ru-RU" altLang="ru-RU" sz="1600" b="1" dirty="0" err="1">
                <a:solidFill>
                  <a:schemeClr val="tx1"/>
                </a:solidFill>
                <a:effectLst/>
              </a:rPr>
              <a:t>Initial</a:t>
            </a:r>
            <a:r>
              <a:rPr lang="ru-RU" altLang="ru-RU" sz="1600" b="1" dirty="0">
                <a:solidFill>
                  <a:schemeClr val="tx1"/>
                </a:solidFill>
                <a:effectLst/>
              </a:rPr>
              <a:t> </a:t>
            </a:r>
            <a:r>
              <a:rPr lang="ru-RU" altLang="ru-RU" sz="1600" b="1" dirty="0" err="1">
                <a:solidFill>
                  <a:schemeClr val="tx1"/>
                </a:solidFill>
                <a:effectLst/>
              </a:rPr>
              <a:t>structure</a:t>
            </a:r>
            <a:r>
              <a:rPr lang="ru-RU" altLang="ru-RU" sz="1600" b="1" dirty="0">
                <a:solidFill>
                  <a:schemeClr val="tx1"/>
                </a:solidFill>
                <a:effectLst/>
              </a:rPr>
              <a:t> </a:t>
            </a:r>
            <a:r>
              <a:rPr lang="ru-RU" altLang="ru-RU" sz="1600" b="1" dirty="0" err="1">
                <a:solidFill>
                  <a:schemeClr val="tx1"/>
                </a:solidFill>
                <a:effectLst/>
              </a:rPr>
              <a:t>is</a:t>
            </a:r>
            <a:r>
              <a:rPr lang="ru-RU" altLang="ru-RU" sz="1600" b="1" dirty="0">
                <a:solidFill>
                  <a:schemeClr val="tx1"/>
                </a:solidFill>
                <a:effectLst/>
              </a:rPr>
              <a:t> </a:t>
            </a:r>
            <a:r>
              <a:rPr lang="ru-RU" altLang="ru-RU" sz="1600" b="1" dirty="0" err="1">
                <a:solidFill>
                  <a:schemeClr val="tx1"/>
                </a:solidFill>
                <a:effectLst/>
              </a:rPr>
              <a:t>constructed</a:t>
            </a:r>
            <a:r>
              <a:rPr lang="ru-RU" altLang="ru-RU" sz="1600" b="1" dirty="0">
                <a:solidFill>
                  <a:schemeClr val="tx1"/>
                </a:solidFill>
                <a:effectLst/>
              </a:rPr>
              <a:t> </a:t>
            </a:r>
            <a:r>
              <a:rPr lang="ru-RU" altLang="ru-RU" sz="1600" b="1" dirty="0" err="1">
                <a:solidFill>
                  <a:schemeClr val="tx1"/>
                </a:solidFill>
                <a:effectLst/>
              </a:rPr>
              <a:t>by</a:t>
            </a:r>
            <a:r>
              <a:rPr lang="ru-RU" altLang="ru-RU" sz="1600" b="1" dirty="0">
                <a:solidFill>
                  <a:schemeClr val="tx1"/>
                </a:solidFill>
                <a:effectLst/>
              </a:rPr>
              <a:t> </a:t>
            </a:r>
            <a:r>
              <a:rPr lang="ru-RU" altLang="ru-RU" sz="1600" b="1" dirty="0" err="1">
                <a:solidFill>
                  <a:schemeClr val="tx1"/>
                </a:solidFill>
                <a:effectLst/>
              </a:rPr>
              <a:t>Packmol</a:t>
            </a:r>
            <a:r>
              <a:rPr lang="ru-RU" altLang="ru-RU" sz="1600" b="1" dirty="0">
                <a:solidFill>
                  <a:schemeClr val="tx1"/>
                </a:solidFill>
                <a:effectLst/>
              </a:rPr>
              <a:t> </a:t>
            </a:r>
            <a:r>
              <a:rPr lang="ru-RU" altLang="ru-RU" sz="1600" b="1" dirty="0" err="1" smtClean="0">
                <a:solidFill>
                  <a:schemeClr val="tx1"/>
                </a:solidFill>
                <a:effectLst/>
              </a:rPr>
              <a:t>program</a:t>
            </a:r>
            <a:r>
              <a:rPr lang="en-US" altLang="ru-RU" sz="1600" b="1" dirty="0" smtClean="0">
                <a:solidFill>
                  <a:schemeClr val="tx1"/>
                </a:solidFill>
                <a:effectLst/>
              </a:rPr>
              <a:t> [1]</a:t>
            </a:r>
            <a:endParaRPr lang="ru-RU" altLang="ru-RU" sz="1600" b="1" dirty="0">
              <a:solidFill>
                <a:schemeClr val="tx1"/>
              </a:solidFill>
              <a:effectLst/>
            </a:endParaRPr>
          </a:p>
          <a:p>
            <a:endParaRPr lang="ru-RU" altLang="ru-RU" sz="1600" b="1" dirty="0">
              <a:solidFill>
                <a:schemeClr val="tx1"/>
              </a:solidFill>
              <a:effectLst/>
            </a:endParaRPr>
          </a:p>
          <a:p>
            <a:r>
              <a:rPr lang="ru-RU" altLang="ru-RU" sz="1600" b="1" dirty="0">
                <a:solidFill>
                  <a:schemeClr val="tx1"/>
                </a:solidFill>
                <a:effectLst/>
              </a:rPr>
              <a:t>SPC/E </a:t>
            </a:r>
            <a:r>
              <a:rPr lang="ru-RU" altLang="ru-RU" sz="1600" b="1" dirty="0" err="1">
                <a:solidFill>
                  <a:schemeClr val="tx1"/>
                </a:solidFill>
                <a:effectLst/>
              </a:rPr>
              <a:t>water</a:t>
            </a:r>
            <a:r>
              <a:rPr lang="ru-RU" altLang="ru-RU" sz="1600" b="1" dirty="0">
                <a:solidFill>
                  <a:schemeClr val="tx1"/>
                </a:solidFill>
                <a:effectLst/>
              </a:rPr>
              <a:t> </a:t>
            </a:r>
            <a:r>
              <a:rPr lang="ru-RU" altLang="ru-RU" sz="1600" b="1" dirty="0" err="1">
                <a:solidFill>
                  <a:schemeClr val="tx1"/>
                </a:solidFill>
                <a:effectLst/>
              </a:rPr>
              <a:t>model</a:t>
            </a:r>
            <a:endParaRPr lang="ru-RU" altLang="ru-RU" sz="1600" b="1" dirty="0">
              <a:solidFill>
                <a:schemeClr val="tx1"/>
              </a:solidFill>
              <a:effectLst/>
            </a:endParaRPr>
          </a:p>
          <a:p>
            <a:endParaRPr lang="ru-RU" altLang="ru-RU" sz="1600" b="1" dirty="0">
              <a:solidFill>
                <a:schemeClr val="tx1"/>
              </a:solidFill>
              <a:effectLst/>
            </a:endParaRPr>
          </a:p>
          <a:p>
            <a:r>
              <a:rPr lang="ru-RU" altLang="ru-RU" sz="1600" b="1" dirty="0" err="1">
                <a:solidFill>
                  <a:schemeClr val="tx1"/>
                </a:solidFill>
                <a:effectLst/>
              </a:rPr>
              <a:t>Molecular</a:t>
            </a:r>
            <a:r>
              <a:rPr lang="ru-RU" altLang="ru-RU" sz="1600" b="1" dirty="0">
                <a:solidFill>
                  <a:schemeClr val="tx1"/>
                </a:solidFill>
                <a:effectLst/>
              </a:rPr>
              <a:t> </a:t>
            </a:r>
            <a:r>
              <a:rPr lang="ru-RU" altLang="ru-RU" sz="1600" b="1" dirty="0" err="1">
                <a:solidFill>
                  <a:schemeClr val="tx1"/>
                </a:solidFill>
                <a:effectLst/>
              </a:rPr>
              <a:t>Dynamics</a:t>
            </a:r>
            <a:endParaRPr lang="ru-RU" altLang="ru-RU" sz="1600" b="1" dirty="0">
              <a:solidFill>
                <a:schemeClr val="tx1"/>
              </a:solidFill>
              <a:effectLst/>
            </a:endParaRPr>
          </a:p>
          <a:p>
            <a:endParaRPr lang="ru-RU" altLang="ru-RU" sz="1600" b="1" dirty="0">
              <a:solidFill>
                <a:schemeClr val="tx1"/>
              </a:solidFill>
              <a:effectLst/>
            </a:endParaRPr>
          </a:p>
          <a:p>
            <a:r>
              <a:rPr lang="ru-RU" altLang="ru-RU" sz="1600" b="1" dirty="0" err="1">
                <a:solidFill>
                  <a:schemeClr val="tx1"/>
                </a:solidFill>
                <a:effectLst/>
              </a:rPr>
              <a:t>Clay</a:t>
            </a:r>
            <a:r>
              <a:rPr lang="ru-RU" altLang="ru-RU" sz="1600" b="1" dirty="0">
                <a:solidFill>
                  <a:schemeClr val="tx1"/>
                </a:solidFill>
                <a:effectLst/>
              </a:rPr>
              <a:t> </a:t>
            </a:r>
            <a:r>
              <a:rPr lang="ru-RU" altLang="ru-RU" sz="1600" b="1" dirty="0" err="1">
                <a:solidFill>
                  <a:schemeClr val="tx1"/>
                </a:solidFill>
                <a:effectLst/>
              </a:rPr>
              <a:t>Force</a:t>
            </a:r>
            <a:r>
              <a:rPr lang="ru-RU" altLang="ru-RU" sz="1600" b="1" dirty="0">
                <a:solidFill>
                  <a:schemeClr val="tx1"/>
                </a:solidFill>
                <a:effectLst/>
              </a:rPr>
              <a:t> </a:t>
            </a:r>
            <a:r>
              <a:rPr lang="ru-RU" altLang="ru-RU" sz="1600" b="1" dirty="0" err="1" smtClean="0">
                <a:solidFill>
                  <a:schemeClr val="tx1"/>
                </a:solidFill>
                <a:effectLst/>
              </a:rPr>
              <a:t>Field</a:t>
            </a:r>
            <a:r>
              <a:rPr lang="en-US" altLang="ru-RU" sz="1600" b="1" dirty="0" smtClean="0">
                <a:solidFill>
                  <a:schemeClr val="tx1"/>
                </a:solidFill>
                <a:effectLst/>
              </a:rPr>
              <a:t> [2]</a:t>
            </a:r>
            <a:endParaRPr lang="ru-RU" altLang="ru-RU" sz="1600" b="1" dirty="0">
              <a:solidFill>
                <a:schemeClr val="tx1"/>
              </a:solidFill>
              <a:effectLst/>
            </a:endParaRPr>
          </a:p>
          <a:p>
            <a:endParaRPr lang="ru-RU" altLang="ru-RU" sz="1600" b="1" dirty="0">
              <a:solidFill>
                <a:schemeClr val="tx1"/>
              </a:solidFill>
              <a:effectLst/>
            </a:endParaRPr>
          </a:p>
          <a:p>
            <a:r>
              <a:rPr lang="ru-RU" altLang="ru-RU" sz="1600" b="1" dirty="0">
                <a:solidFill>
                  <a:schemeClr val="tx1"/>
                </a:solidFill>
                <a:effectLst/>
              </a:rPr>
              <a:t>T=300 – 1000 </a:t>
            </a:r>
            <a:r>
              <a:rPr lang="ru-RU" altLang="ru-RU" sz="1600" b="1" dirty="0" smtClean="0">
                <a:solidFill>
                  <a:schemeClr val="tx1"/>
                </a:solidFill>
                <a:effectLst/>
              </a:rPr>
              <a:t>K</a:t>
            </a:r>
            <a:endParaRPr lang="ru-RU" altLang="ru-RU" sz="1600" b="1" dirty="0">
              <a:solidFill>
                <a:schemeClr val="tx1"/>
              </a:solidFill>
              <a:effectLst/>
            </a:endParaRPr>
          </a:p>
          <a:p>
            <a:r>
              <a:rPr lang="ru-RU" altLang="ru-RU" sz="1600" b="1" dirty="0">
                <a:solidFill>
                  <a:schemeClr val="tx1"/>
                </a:solidFill>
                <a:effectLst/>
              </a:rPr>
              <a:t>1 </a:t>
            </a:r>
            <a:r>
              <a:rPr lang="ru-RU" altLang="ru-RU" sz="1600" b="1" dirty="0" err="1">
                <a:solidFill>
                  <a:schemeClr val="tx1"/>
                </a:solidFill>
                <a:effectLst/>
              </a:rPr>
              <a:t>ns</a:t>
            </a:r>
            <a:r>
              <a:rPr lang="ru-RU" altLang="ru-RU" sz="1600" b="1" dirty="0">
                <a:solidFill>
                  <a:schemeClr val="tx1"/>
                </a:solidFill>
                <a:effectLst/>
              </a:rPr>
              <a:t> </a:t>
            </a:r>
            <a:r>
              <a:rPr lang="ru-RU" altLang="ru-RU" sz="1600" b="1" dirty="0" err="1">
                <a:solidFill>
                  <a:schemeClr val="tx1"/>
                </a:solidFill>
                <a:effectLst/>
              </a:rPr>
              <a:t>for</a:t>
            </a:r>
            <a:r>
              <a:rPr lang="ru-RU" altLang="ru-RU" sz="1600" b="1" dirty="0">
                <a:solidFill>
                  <a:schemeClr val="tx1"/>
                </a:solidFill>
                <a:effectLst/>
              </a:rPr>
              <a:t> </a:t>
            </a:r>
            <a:r>
              <a:rPr lang="en-US" altLang="ru-RU" sz="1600" b="1" dirty="0">
                <a:solidFill>
                  <a:schemeClr val="tx1"/>
                </a:solidFill>
                <a:effectLst/>
              </a:rPr>
              <a:t>equilibration</a:t>
            </a:r>
            <a:endParaRPr lang="ru-RU" altLang="ru-RU" sz="1600" b="1" dirty="0">
              <a:solidFill>
                <a:schemeClr val="tx1"/>
              </a:solidFill>
              <a:effectLst/>
            </a:endParaRPr>
          </a:p>
          <a:p>
            <a:r>
              <a:rPr lang="ru-RU" altLang="ru-RU" sz="1600" b="1" dirty="0">
                <a:solidFill>
                  <a:schemeClr val="tx1"/>
                </a:solidFill>
                <a:effectLst/>
              </a:rPr>
              <a:t>0.5 </a:t>
            </a:r>
            <a:r>
              <a:rPr lang="ru-RU" altLang="ru-RU" sz="1600" b="1" dirty="0" err="1">
                <a:solidFill>
                  <a:schemeClr val="tx1"/>
                </a:solidFill>
                <a:effectLst/>
              </a:rPr>
              <a:t>ns</a:t>
            </a:r>
            <a:r>
              <a:rPr lang="ru-RU" altLang="ru-RU" sz="1600" b="1" dirty="0">
                <a:solidFill>
                  <a:schemeClr val="tx1"/>
                </a:solidFill>
                <a:effectLst/>
              </a:rPr>
              <a:t> </a:t>
            </a:r>
            <a:r>
              <a:rPr lang="ru-RU" altLang="ru-RU" sz="1600" b="1" dirty="0" err="1">
                <a:solidFill>
                  <a:schemeClr val="tx1"/>
                </a:solidFill>
                <a:effectLst/>
              </a:rPr>
              <a:t>for</a:t>
            </a:r>
            <a:r>
              <a:rPr lang="ru-RU" altLang="ru-RU" sz="1600" b="1" dirty="0">
                <a:solidFill>
                  <a:schemeClr val="tx1"/>
                </a:solidFill>
                <a:effectLst/>
              </a:rPr>
              <a:t> </a:t>
            </a:r>
            <a:r>
              <a:rPr lang="ru-RU" altLang="ru-RU" sz="1600" b="1" dirty="0" err="1">
                <a:solidFill>
                  <a:schemeClr val="tx1"/>
                </a:solidFill>
                <a:effectLst/>
              </a:rPr>
              <a:t>production</a:t>
            </a:r>
            <a:endParaRPr lang="ru-RU" altLang="ru-RU" sz="1600" b="1" dirty="0">
              <a:solidFill>
                <a:schemeClr val="tx1"/>
              </a:solidFill>
              <a:effectLst/>
            </a:endParaRPr>
          </a:p>
        </p:txBody>
      </p:sp>
      <p:sp>
        <p:nvSpPr>
          <p:cNvPr id="9221" name="Прямоугольник 7"/>
          <p:cNvSpPr>
            <a:spLocks noChangeArrowheads="1"/>
          </p:cNvSpPr>
          <p:nvPr/>
        </p:nvSpPr>
        <p:spPr bwMode="auto">
          <a:xfrm>
            <a:off x="-1587" y="539493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ru-RU" altLang="ru-RU" b="1" dirty="0">
              <a:solidFill>
                <a:schemeClr val="tx1"/>
              </a:solidFill>
            </a:endParaRPr>
          </a:p>
          <a:p>
            <a:r>
              <a:rPr lang="ru-RU" altLang="ru-RU" b="1" dirty="0">
                <a:solidFill>
                  <a:schemeClr val="tx1"/>
                </a:solidFill>
                <a:effectLst/>
              </a:rPr>
              <a:t>[1</a:t>
            </a:r>
            <a:r>
              <a:rPr lang="ru-RU" altLang="ru-RU" b="1" dirty="0" smtClean="0">
                <a:solidFill>
                  <a:schemeClr val="tx1"/>
                </a:solidFill>
                <a:effectLst/>
              </a:rPr>
              <a:t>]</a:t>
            </a:r>
            <a:r>
              <a:rPr lang="en-US" altLang="ru-RU" b="1" dirty="0" smtClean="0">
                <a:solidFill>
                  <a:schemeClr val="tx1"/>
                </a:solidFill>
                <a:effectLst/>
              </a:rPr>
              <a:t> L</a:t>
            </a:r>
            <a:r>
              <a:rPr lang="en-US" altLang="ru-RU" b="1" dirty="0">
                <a:solidFill>
                  <a:schemeClr val="tx1"/>
                </a:solidFill>
                <a:effectLst/>
              </a:rPr>
              <a:t>. </a:t>
            </a:r>
            <a:r>
              <a:rPr lang="en-US" altLang="ru-RU" b="1" dirty="0" err="1">
                <a:solidFill>
                  <a:schemeClr val="tx1"/>
                </a:solidFill>
                <a:effectLst/>
              </a:rPr>
              <a:t>Martínez</a:t>
            </a:r>
            <a:r>
              <a:rPr lang="en-US" altLang="ru-RU" b="1" dirty="0">
                <a:solidFill>
                  <a:schemeClr val="tx1"/>
                </a:solidFill>
                <a:effectLst/>
              </a:rPr>
              <a:t>, </a:t>
            </a:r>
            <a:r>
              <a:rPr lang="ru-RU" altLang="ru-RU" b="1" dirty="0" err="1">
                <a:solidFill>
                  <a:schemeClr val="tx1"/>
                </a:solidFill>
                <a:effectLst/>
              </a:rPr>
              <a:t>et</a:t>
            </a:r>
            <a:r>
              <a:rPr lang="ru-RU" altLang="ru-RU" b="1" dirty="0">
                <a:solidFill>
                  <a:schemeClr val="tx1"/>
                </a:solidFill>
                <a:effectLst/>
              </a:rPr>
              <a:t>. </a:t>
            </a:r>
            <a:r>
              <a:rPr lang="en-US" altLang="ru-RU" b="1" dirty="0">
                <a:solidFill>
                  <a:schemeClr val="tx1"/>
                </a:solidFill>
                <a:effectLst/>
              </a:rPr>
              <a:t>A</a:t>
            </a:r>
            <a:r>
              <a:rPr lang="ru-RU" altLang="ru-RU" b="1" dirty="0">
                <a:solidFill>
                  <a:schemeClr val="tx1"/>
                </a:solidFill>
                <a:effectLst/>
              </a:rPr>
              <a:t>l.</a:t>
            </a:r>
            <a:r>
              <a:rPr lang="en-US" altLang="ru-RU" b="1" dirty="0">
                <a:solidFill>
                  <a:schemeClr val="tx1"/>
                </a:solidFill>
                <a:effectLst/>
              </a:rPr>
              <a:t> </a:t>
            </a:r>
            <a:r>
              <a:rPr lang="en-US" altLang="ru-RU" b="1" i="1" dirty="0">
                <a:solidFill>
                  <a:schemeClr val="tx1"/>
                </a:solidFill>
                <a:effectLst/>
              </a:rPr>
              <a:t>J</a:t>
            </a:r>
            <a:r>
              <a:rPr lang="ru-RU" altLang="ru-RU" b="1" i="1" dirty="0">
                <a:solidFill>
                  <a:schemeClr val="tx1"/>
                </a:solidFill>
                <a:effectLst/>
              </a:rPr>
              <a:t>.</a:t>
            </a:r>
            <a:r>
              <a:rPr lang="en-US" altLang="ru-RU" b="1" i="1" dirty="0">
                <a:solidFill>
                  <a:schemeClr val="tx1"/>
                </a:solidFill>
                <a:effectLst/>
              </a:rPr>
              <a:t> Comp</a:t>
            </a:r>
            <a:r>
              <a:rPr lang="ru-RU" altLang="ru-RU" b="1" i="1" dirty="0">
                <a:solidFill>
                  <a:schemeClr val="tx1"/>
                </a:solidFill>
                <a:effectLst/>
              </a:rPr>
              <a:t>.</a:t>
            </a:r>
            <a:r>
              <a:rPr lang="en-US" altLang="ru-RU" b="1" i="1" dirty="0">
                <a:solidFill>
                  <a:schemeClr val="tx1"/>
                </a:solidFill>
                <a:effectLst/>
              </a:rPr>
              <a:t> </a:t>
            </a:r>
            <a:r>
              <a:rPr lang="en-US" altLang="ru-RU" b="1" i="1" dirty="0" err="1">
                <a:solidFill>
                  <a:schemeClr val="tx1"/>
                </a:solidFill>
                <a:effectLst/>
              </a:rPr>
              <a:t>Chem</a:t>
            </a:r>
            <a:r>
              <a:rPr lang="ru-RU" altLang="ru-RU" b="1" i="1" dirty="0">
                <a:solidFill>
                  <a:schemeClr val="tx1"/>
                </a:solidFill>
                <a:effectLst/>
              </a:rPr>
              <a:t>.</a:t>
            </a:r>
            <a:r>
              <a:rPr lang="en-US" altLang="ru-RU" b="1" dirty="0">
                <a:solidFill>
                  <a:schemeClr val="tx1"/>
                </a:solidFill>
                <a:effectLst/>
              </a:rPr>
              <a:t> 30(13):2157-2164, 2009 </a:t>
            </a:r>
            <a:endParaRPr lang="ru-RU" altLang="ru-RU" b="1" dirty="0">
              <a:solidFill>
                <a:schemeClr val="tx1"/>
              </a:solidFill>
              <a:effectLst/>
            </a:endParaRPr>
          </a:p>
          <a:p>
            <a:r>
              <a:rPr lang="ru-RU" altLang="ru-RU" b="1" dirty="0">
                <a:solidFill>
                  <a:schemeClr val="tx1"/>
                </a:solidFill>
                <a:effectLst/>
              </a:rPr>
              <a:t>[2] R. T. </a:t>
            </a:r>
            <a:r>
              <a:rPr lang="ru-RU" altLang="ru-RU" b="1" dirty="0" err="1">
                <a:solidFill>
                  <a:schemeClr val="tx1"/>
                </a:solidFill>
                <a:effectLst/>
              </a:rPr>
              <a:t>Cygan</a:t>
            </a:r>
            <a:r>
              <a:rPr lang="ru-RU" altLang="ru-RU" b="1" dirty="0">
                <a:solidFill>
                  <a:schemeClr val="tx1"/>
                </a:solidFill>
                <a:effectLst/>
              </a:rPr>
              <a:t> </a:t>
            </a:r>
            <a:r>
              <a:rPr lang="ru-RU" altLang="ru-RU" b="1" dirty="0" err="1">
                <a:solidFill>
                  <a:schemeClr val="tx1"/>
                </a:solidFill>
                <a:effectLst/>
              </a:rPr>
              <a:t>et</a:t>
            </a:r>
            <a:r>
              <a:rPr lang="ru-RU" altLang="ru-RU" b="1" dirty="0">
                <a:solidFill>
                  <a:schemeClr val="tx1"/>
                </a:solidFill>
                <a:effectLst/>
              </a:rPr>
              <a:t>. </a:t>
            </a:r>
            <a:r>
              <a:rPr lang="en-US" altLang="ru-RU" b="1" dirty="0">
                <a:solidFill>
                  <a:schemeClr val="tx1"/>
                </a:solidFill>
                <a:effectLst/>
              </a:rPr>
              <a:t>A</a:t>
            </a:r>
            <a:r>
              <a:rPr lang="ru-RU" altLang="ru-RU" b="1" dirty="0">
                <a:solidFill>
                  <a:schemeClr val="tx1"/>
                </a:solidFill>
                <a:effectLst/>
              </a:rPr>
              <a:t>l.  </a:t>
            </a:r>
            <a:r>
              <a:rPr lang="en-US" altLang="ru-RU" b="1" i="1" dirty="0">
                <a:solidFill>
                  <a:schemeClr val="tx1"/>
                </a:solidFill>
                <a:effectLst/>
              </a:rPr>
              <a:t>J. Phys. Chem. B </a:t>
            </a:r>
            <a:r>
              <a:rPr lang="ru-RU" altLang="ru-RU" b="1" i="1" dirty="0">
                <a:solidFill>
                  <a:schemeClr val="tx1"/>
                </a:solidFill>
                <a:effectLst/>
              </a:rPr>
              <a:t>1</a:t>
            </a:r>
            <a:r>
              <a:rPr lang="en-US" altLang="ru-RU" b="1" i="1" dirty="0">
                <a:solidFill>
                  <a:schemeClr val="tx1"/>
                </a:solidFill>
                <a:effectLst/>
              </a:rPr>
              <a:t>08, 1255-1266</a:t>
            </a:r>
            <a:r>
              <a:rPr lang="ru-RU" altLang="ru-RU" b="1" i="1" dirty="0">
                <a:solidFill>
                  <a:schemeClr val="tx1"/>
                </a:solidFill>
                <a:effectLst/>
              </a:rPr>
              <a:t> (</a:t>
            </a:r>
            <a:r>
              <a:rPr lang="en-US" altLang="ru-RU" b="1" i="1" dirty="0">
                <a:solidFill>
                  <a:schemeClr val="tx1"/>
                </a:solidFill>
                <a:effectLst/>
              </a:rPr>
              <a:t>2004</a:t>
            </a:r>
            <a:r>
              <a:rPr lang="ru-RU" altLang="ru-RU" b="1" i="1" dirty="0">
                <a:solidFill>
                  <a:schemeClr val="tx1"/>
                </a:solidFill>
                <a:effectLst/>
              </a:rPr>
              <a:t>)</a:t>
            </a:r>
            <a:endParaRPr lang="ru-RU" altLang="ru-RU" b="1" dirty="0">
              <a:solidFill>
                <a:schemeClr val="tx1"/>
              </a:solidFill>
              <a:effectLst/>
            </a:endParaRPr>
          </a:p>
        </p:txBody>
      </p:sp>
    </p:spTree>
    <p:extLst>
      <p:ext uri="{BB962C8B-B14F-4D97-AF65-F5344CB8AC3E}">
        <p14:creationId xmlns:p14="http://schemas.microsoft.com/office/powerpoint/2010/main" val="3162006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272581" y="90057"/>
            <a:ext cx="8640637"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ru-RU" altLang="ru-RU" sz="2800" b="1" i="1" dirty="0" err="1">
                <a:solidFill>
                  <a:schemeClr val="tx1"/>
                </a:solidFill>
                <a:effectLst/>
                <a:latin typeface="+mj-lt"/>
              </a:rPr>
              <a:t>Water</a:t>
            </a:r>
            <a:r>
              <a:rPr lang="ru-RU" altLang="ru-RU" sz="2800" b="1" i="1" dirty="0">
                <a:solidFill>
                  <a:schemeClr val="tx1"/>
                </a:solidFill>
                <a:effectLst/>
                <a:latin typeface="+mj-lt"/>
              </a:rPr>
              <a:t> </a:t>
            </a:r>
            <a:r>
              <a:rPr lang="ru-RU" altLang="ru-RU" sz="2800" b="1" i="1" dirty="0" err="1">
                <a:solidFill>
                  <a:schemeClr val="tx1"/>
                </a:solidFill>
                <a:effectLst/>
                <a:latin typeface="+mj-lt"/>
              </a:rPr>
              <a:t>in</a:t>
            </a:r>
            <a:r>
              <a:rPr lang="ru-RU" altLang="ru-RU" sz="2800" b="1" i="1" dirty="0">
                <a:solidFill>
                  <a:schemeClr val="tx1"/>
                </a:solidFill>
                <a:effectLst/>
                <a:latin typeface="+mj-lt"/>
              </a:rPr>
              <a:t> </a:t>
            </a:r>
            <a:r>
              <a:rPr lang="ru-RU" altLang="ru-RU" sz="2800" b="1" i="1" dirty="0" err="1">
                <a:solidFill>
                  <a:schemeClr val="tx1"/>
                </a:solidFill>
                <a:effectLst/>
                <a:latin typeface="+mj-lt"/>
              </a:rPr>
              <a:t>the</a:t>
            </a:r>
            <a:r>
              <a:rPr lang="ru-RU" altLang="ru-RU" sz="2800" b="1" i="1" dirty="0">
                <a:solidFill>
                  <a:schemeClr val="tx1"/>
                </a:solidFill>
                <a:effectLst/>
                <a:latin typeface="+mj-lt"/>
              </a:rPr>
              <a:t> </a:t>
            </a:r>
            <a:r>
              <a:rPr lang="en-US" altLang="ru-RU" sz="2800" b="1" i="1" dirty="0" err="1">
                <a:solidFill>
                  <a:schemeClr val="tx1"/>
                </a:solidFill>
                <a:effectLst/>
                <a:latin typeface="+mj-lt"/>
              </a:rPr>
              <a:t>Lizardite</a:t>
            </a:r>
            <a:r>
              <a:rPr lang="en-US" altLang="ru-RU" sz="2800" b="1" i="1" dirty="0">
                <a:solidFill>
                  <a:schemeClr val="tx1"/>
                </a:solidFill>
                <a:effectLst/>
                <a:latin typeface="+mj-lt"/>
              </a:rPr>
              <a:t> Asbestos</a:t>
            </a:r>
            <a:r>
              <a:rPr lang="ru-RU" altLang="ru-RU" sz="2800" b="1" i="1" dirty="0">
                <a:solidFill>
                  <a:schemeClr val="tx1"/>
                </a:solidFill>
                <a:effectLst/>
                <a:latin typeface="+mj-lt"/>
              </a:rPr>
              <a:t> </a:t>
            </a:r>
            <a:r>
              <a:rPr lang="ru-RU" altLang="ru-RU" sz="2800" b="1" i="1" dirty="0" err="1">
                <a:solidFill>
                  <a:schemeClr val="tx1"/>
                </a:solidFill>
                <a:effectLst/>
                <a:latin typeface="+mj-lt"/>
              </a:rPr>
              <a:t>Tube</a:t>
            </a:r>
            <a:r>
              <a:rPr lang="ru-RU" altLang="ru-RU" sz="2800" b="1" i="1" dirty="0">
                <a:solidFill>
                  <a:schemeClr val="tx1"/>
                </a:solidFill>
                <a:effectLst/>
                <a:latin typeface="+mj-lt"/>
              </a:rPr>
              <a:t>: </a:t>
            </a:r>
            <a:r>
              <a:rPr lang="ru-RU" altLang="ru-RU" sz="2800" b="1" i="1" dirty="0" err="1">
                <a:solidFill>
                  <a:schemeClr val="tx1"/>
                </a:solidFill>
                <a:effectLst/>
                <a:latin typeface="+mj-lt"/>
              </a:rPr>
              <a:t>Low</a:t>
            </a:r>
            <a:r>
              <a:rPr lang="ru-RU" altLang="ru-RU" sz="2800" b="1" i="1" dirty="0">
                <a:solidFill>
                  <a:schemeClr val="tx1"/>
                </a:solidFill>
                <a:effectLst/>
                <a:latin typeface="+mj-lt"/>
              </a:rPr>
              <a:t> </a:t>
            </a:r>
            <a:r>
              <a:rPr lang="ru-RU" altLang="ru-RU" sz="2800" b="1" i="1" dirty="0" err="1">
                <a:solidFill>
                  <a:schemeClr val="tx1"/>
                </a:solidFill>
                <a:effectLst/>
                <a:latin typeface="+mj-lt"/>
              </a:rPr>
              <a:t>Temperature</a:t>
            </a:r>
            <a:endParaRPr lang="ru-RU" altLang="ru-RU" sz="2800" b="1" i="1" dirty="0">
              <a:solidFill>
                <a:schemeClr val="tx1"/>
              </a:solidFill>
              <a:effectLst/>
              <a:latin typeface="+mj-lt"/>
            </a:endParaRPr>
          </a:p>
        </p:txBody>
      </p:sp>
      <p:pic>
        <p:nvPicPr>
          <p:cNvPr id="10243" name="Рисунок 9" descr="tube-water-T500.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087563"/>
            <a:ext cx="4073525"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Прямоугольник 10"/>
          <p:cNvSpPr>
            <a:spLocks noChangeArrowheads="1"/>
          </p:cNvSpPr>
          <p:nvPr/>
        </p:nvSpPr>
        <p:spPr bwMode="auto">
          <a:xfrm>
            <a:off x="1547813" y="1628775"/>
            <a:ext cx="1511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a:solidFill>
                  <a:schemeClr val="tx1"/>
                </a:solidFill>
                <a:effectLst/>
              </a:rPr>
              <a:t>T=500 K</a:t>
            </a:r>
            <a:endParaRPr lang="ru-RU" altLang="ru-RU" i="1" dirty="0">
              <a:effectLst/>
            </a:endParaRPr>
          </a:p>
        </p:txBody>
      </p:sp>
      <p:pic>
        <p:nvPicPr>
          <p:cNvPr id="10245" name="Рисунок 12" descr="water-prof-low-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2416175"/>
            <a:ext cx="4859337"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Прямоугольник 13"/>
          <p:cNvSpPr>
            <a:spLocks noChangeArrowheads="1"/>
          </p:cNvSpPr>
          <p:nvPr/>
        </p:nvSpPr>
        <p:spPr bwMode="auto">
          <a:xfrm>
            <a:off x="4932363" y="1484313"/>
            <a:ext cx="3887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err="1">
                <a:solidFill>
                  <a:schemeClr val="tx1"/>
                </a:solidFill>
                <a:effectLst/>
              </a:rPr>
              <a:t>Density</a:t>
            </a:r>
            <a:r>
              <a:rPr lang="ru-RU" altLang="ru-RU" b="1" i="1" dirty="0">
                <a:solidFill>
                  <a:schemeClr val="tx1"/>
                </a:solidFill>
                <a:effectLst/>
              </a:rPr>
              <a:t> </a:t>
            </a:r>
            <a:r>
              <a:rPr lang="ru-RU" altLang="ru-RU" b="1" i="1" dirty="0" err="1">
                <a:solidFill>
                  <a:schemeClr val="tx1"/>
                </a:solidFill>
                <a:effectLst/>
              </a:rPr>
              <a:t>profiles</a:t>
            </a:r>
            <a:r>
              <a:rPr lang="ru-RU" altLang="ru-RU" b="1" i="1" dirty="0">
                <a:solidFill>
                  <a:schemeClr val="tx1"/>
                </a:solidFill>
                <a:effectLst/>
              </a:rPr>
              <a:t> </a:t>
            </a:r>
            <a:r>
              <a:rPr lang="ru-RU" altLang="ru-RU" b="1" i="1" dirty="0" err="1">
                <a:solidFill>
                  <a:schemeClr val="tx1"/>
                </a:solidFill>
                <a:effectLst/>
              </a:rPr>
              <a:t>of</a:t>
            </a:r>
            <a:r>
              <a:rPr lang="ru-RU" altLang="ru-RU" b="1" i="1" dirty="0">
                <a:solidFill>
                  <a:schemeClr val="tx1"/>
                </a:solidFill>
                <a:effectLst/>
              </a:rPr>
              <a:t> </a:t>
            </a:r>
            <a:r>
              <a:rPr lang="ru-RU" altLang="ru-RU" b="1" i="1" dirty="0" err="1">
                <a:solidFill>
                  <a:schemeClr val="tx1"/>
                </a:solidFill>
                <a:effectLst/>
              </a:rPr>
              <a:t>water</a:t>
            </a:r>
            <a:r>
              <a:rPr lang="ru-RU" altLang="ru-RU" b="1" i="1" dirty="0">
                <a:solidFill>
                  <a:schemeClr val="tx1"/>
                </a:solidFill>
                <a:effectLst/>
              </a:rPr>
              <a:t> </a:t>
            </a:r>
            <a:r>
              <a:rPr lang="ru-RU" altLang="ru-RU" b="1" i="1" dirty="0" err="1">
                <a:solidFill>
                  <a:schemeClr val="tx1"/>
                </a:solidFill>
                <a:effectLst/>
              </a:rPr>
              <a:t>oxygens</a:t>
            </a:r>
            <a:r>
              <a:rPr lang="ru-RU" altLang="ru-RU" b="1" i="1" dirty="0">
                <a:solidFill>
                  <a:schemeClr val="tx1"/>
                </a:solidFill>
                <a:effectLst/>
              </a:rPr>
              <a:t>:</a:t>
            </a:r>
            <a:endParaRPr lang="ru-RU" altLang="ru-RU" i="1" dirty="0">
              <a:effectLst/>
            </a:endParaRPr>
          </a:p>
        </p:txBody>
      </p:sp>
    </p:spTree>
    <p:extLst>
      <p:ext uri="{BB962C8B-B14F-4D97-AF65-F5344CB8AC3E}">
        <p14:creationId xmlns:p14="http://schemas.microsoft.com/office/powerpoint/2010/main" val="1270629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684213" y="0"/>
            <a:ext cx="77724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ru-RU" altLang="ru-RU" sz="2800" b="1" i="1" dirty="0" err="1">
                <a:solidFill>
                  <a:schemeClr val="tx1"/>
                </a:solidFill>
                <a:effectLst/>
                <a:latin typeface="+mj-lt"/>
              </a:rPr>
              <a:t>Water</a:t>
            </a:r>
            <a:r>
              <a:rPr lang="ru-RU" altLang="ru-RU" sz="2800" b="1" i="1" dirty="0">
                <a:solidFill>
                  <a:schemeClr val="tx1"/>
                </a:solidFill>
                <a:effectLst/>
                <a:latin typeface="+mj-lt"/>
              </a:rPr>
              <a:t> </a:t>
            </a:r>
            <a:r>
              <a:rPr lang="ru-RU" altLang="ru-RU" sz="2800" b="1" i="1" dirty="0" err="1">
                <a:solidFill>
                  <a:schemeClr val="tx1"/>
                </a:solidFill>
                <a:effectLst/>
                <a:latin typeface="+mj-lt"/>
              </a:rPr>
              <a:t>in</a:t>
            </a:r>
            <a:r>
              <a:rPr lang="ru-RU" altLang="ru-RU" sz="2800" b="1" i="1" dirty="0">
                <a:solidFill>
                  <a:schemeClr val="tx1"/>
                </a:solidFill>
                <a:effectLst/>
                <a:latin typeface="+mj-lt"/>
              </a:rPr>
              <a:t> </a:t>
            </a:r>
            <a:r>
              <a:rPr lang="ru-RU" altLang="ru-RU" sz="2800" b="1" i="1" dirty="0" err="1">
                <a:solidFill>
                  <a:schemeClr val="tx1"/>
                </a:solidFill>
                <a:effectLst/>
                <a:latin typeface="+mj-lt"/>
              </a:rPr>
              <a:t>the</a:t>
            </a:r>
            <a:r>
              <a:rPr lang="ru-RU" altLang="ru-RU" sz="2800" b="1" i="1" dirty="0">
                <a:solidFill>
                  <a:schemeClr val="tx1"/>
                </a:solidFill>
                <a:effectLst/>
                <a:latin typeface="+mj-lt"/>
              </a:rPr>
              <a:t> </a:t>
            </a:r>
            <a:r>
              <a:rPr lang="en-US" altLang="ru-RU" sz="2800" b="1" i="1" dirty="0" err="1">
                <a:solidFill>
                  <a:schemeClr val="tx1"/>
                </a:solidFill>
                <a:effectLst/>
                <a:latin typeface="+mj-lt"/>
              </a:rPr>
              <a:t>Lizardite</a:t>
            </a:r>
            <a:r>
              <a:rPr lang="en-US" altLang="ru-RU" sz="2800" b="1" i="1" dirty="0">
                <a:solidFill>
                  <a:schemeClr val="tx1"/>
                </a:solidFill>
                <a:effectLst/>
                <a:latin typeface="+mj-lt"/>
              </a:rPr>
              <a:t> Asbestos</a:t>
            </a:r>
            <a:r>
              <a:rPr lang="ru-RU" altLang="ru-RU" sz="2800" b="1" i="1" dirty="0">
                <a:solidFill>
                  <a:schemeClr val="tx1"/>
                </a:solidFill>
                <a:effectLst/>
                <a:latin typeface="+mj-lt"/>
              </a:rPr>
              <a:t> </a:t>
            </a:r>
            <a:r>
              <a:rPr lang="ru-RU" altLang="ru-RU" sz="2800" b="1" i="1" dirty="0" err="1">
                <a:solidFill>
                  <a:schemeClr val="tx1"/>
                </a:solidFill>
                <a:effectLst/>
                <a:latin typeface="+mj-lt"/>
              </a:rPr>
              <a:t>Tube</a:t>
            </a:r>
            <a:r>
              <a:rPr lang="ru-RU" altLang="ru-RU" sz="2800" b="1" i="1" dirty="0">
                <a:solidFill>
                  <a:schemeClr val="tx1"/>
                </a:solidFill>
                <a:effectLst/>
                <a:latin typeface="+mj-lt"/>
              </a:rPr>
              <a:t>: </a:t>
            </a:r>
            <a:r>
              <a:rPr lang="ru-RU" altLang="ru-RU" sz="2800" b="1" i="1" dirty="0" err="1">
                <a:solidFill>
                  <a:schemeClr val="tx1"/>
                </a:solidFill>
                <a:effectLst/>
                <a:latin typeface="+mj-lt"/>
              </a:rPr>
              <a:t>High</a:t>
            </a:r>
            <a:r>
              <a:rPr lang="ru-RU" altLang="ru-RU" sz="2800" b="1" i="1" dirty="0">
                <a:solidFill>
                  <a:schemeClr val="tx1"/>
                </a:solidFill>
                <a:effectLst/>
                <a:latin typeface="+mj-lt"/>
              </a:rPr>
              <a:t> </a:t>
            </a:r>
            <a:r>
              <a:rPr lang="ru-RU" altLang="ru-RU" sz="2800" b="1" i="1" dirty="0" err="1">
                <a:solidFill>
                  <a:schemeClr val="tx1"/>
                </a:solidFill>
                <a:effectLst/>
                <a:latin typeface="+mj-lt"/>
              </a:rPr>
              <a:t>Temperature</a:t>
            </a:r>
            <a:endParaRPr lang="ru-RU" altLang="ru-RU" sz="2800" b="1" i="1" dirty="0">
              <a:solidFill>
                <a:schemeClr val="tx1"/>
              </a:solidFill>
              <a:effectLst/>
              <a:latin typeface="+mj-lt"/>
            </a:endParaRPr>
          </a:p>
        </p:txBody>
      </p:sp>
      <p:sp>
        <p:nvSpPr>
          <p:cNvPr id="11267" name="Прямоугольник 10"/>
          <p:cNvSpPr>
            <a:spLocks noChangeArrowheads="1"/>
          </p:cNvSpPr>
          <p:nvPr/>
        </p:nvSpPr>
        <p:spPr bwMode="auto">
          <a:xfrm>
            <a:off x="1547813" y="1628775"/>
            <a:ext cx="1511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a:solidFill>
                  <a:schemeClr val="tx1"/>
                </a:solidFill>
                <a:effectLst/>
              </a:rPr>
              <a:t>T=1000 K</a:t>
            </a:r>
            <a:endParaRPr lang="ru-RU" altLang="ru-RU" i="1" dirty="0">
              <a:effectLst/>
            </a:endParaRPr>
          </a:p>
        </p:txBody>
      </p:sp>
      <p:sp>
        <p:nvSpPr>
          <p:cNvPr id="11268" name="Прямоугольник 13"/>
          <p:cNvSpPr>
            <a:spLocks noChangeArrowheads="1"/>
          </p:cNvSpPr>
          <p:nvPr/>
        </p:nvSpPr>
        <p:spPr bwMode="auto">
          <a:xfrm>
            <a:off x="4932363" y="1484313"/>
            <a:ext cx="3887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err="1">
                <a:solidFill>
                  <a:schemeClr val="tx1"/>
                </a:solidFill>
                <a:effectLst/>
              </a:rPr>
              <a:t>Density</a:t>
            </a:r>
            <a:r>
              <a:rPr lang="ru-RU" altLang="ru-RU" b="1" i="1" dirty="0">
                <a:solidFill>
                  <a:schemeClr val="tx1"/>
                </a:solidFill>
                <a:effectLst/>
              </a:rPr>
              <a:t> </a:t>
            </a:r>
            <a:r>
              <a:rPr lang="ru-RU" altLang="ru-RU" b="1" i="1" dirty="0" err="1">
                <a:solidFill>
                  <a:schemeClr val="tx1"/>
                </a:solidFill>
                <a:effectLst/>
              </a:rPr>
              <a:t>profiles</a:t>
            </a:r>
            <a:r>
              <a:rPr lang="ru-RU" altLang="ru-RU" b="1" i="1" dirty="0">
                <a:solidFill>
                  <a:schemeClr val="tx1"/>
                </a:solidFill>
                <a:effectLst/>
              </a:rPr>
              <a:t> </a:t>
            </a:r>
            <a:r>
              <a:rPr lang="ru-RU" altLang="ru-RU" b="1" i="1" dirty="0" err="1">
                <a:solidFill>
                  <a:schemeClr val="tx1"/>
                </a:solidFill>
                <a:effectLst/>
              </a:rPr>
              <a:t>of</a:t>
            </a:r>
            <a:r>
              <a:rPr lang="ru-RU" altLang="ru-RU" b="1" i="1" dirty="0">
                <a:solidFill>
                  <a:schemeClr val="tx1"/>
                </a:solidFill>
                <a:effectLst/>
              </a:rPr>
              <a:t> </a:t>
            </a:r>
            <a:r>
              <a:rPr lang="ru-RU" altLang="ru-RU" b="1" i="1" dirty="0" err="1">
                <a:solidFill>
                  <a:schemeClr val="tx1"/>
                </a:solidFill>
                <a:effectLst/>
              </a:rPr>
              <a:t>water</a:t>
            </a:r>
            <a:r>
              <a:rPr lang="ru-RU" altLang="ru-RU" b="1" i="1" dirty="0">
                <a:solidFill>
                  <a:schemeClr val="tx1"/>
                </a:solidFill>
                <a:effectLst/>
              </a:rPr>
              <a:t> </a:t>
            </a:r>
            <a:r>
              <a:rPr lang="ru-RU" altLang="ru-RU" b="1" i="1" dirty="0" err="1">
                <a:solidFill>
                  <a:schemeClr val="tx1"/>
                </a:solidFill>
                <a:effectLst/>
              </a:rPr>
              <a:t>oxygens</a:t>
            </a:r>
            <a:r>
              <a:rPr lang="ru-RU" altLang="ru-RU" b="1" i="1" dirty="0">
                <a:solidFill>
                  <a:schemeClr val="tx1"/>
                </a:solidFill>
                <a:effectLst/>
              </a:rPr>
              <a:t>:</a:t>
            </a:r>
            <a:endParaRPr lang="ru-RU" altLang="ru-RU" i="1" dirty="0">
              <a:effectLst/>
            </a:endParaRPr>
          </a:p>
        </p:txBody>
      </p:sp>
      <p:pic>
        <p:nvPicPr>
          <p:cNvPr id="11269" name="Рисунок 6" descr="water-tube-T1000.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336800"/>
            <a:ext cx="3889375"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Рисунок 7" descr="water-prof-high-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2492375"/>
            <a:ext cx="485933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182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684213" y="0"/>
            <a:ext cx="7772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ru-RU" altLang="ru-RU" sz="2800" b="1" i="1" dirty="0" err="1">
                <a:solidFill>
                  <a:schemeClr val="tx1"/>
                </a:solidFill>
                <a:effectLst/>
                <a:latin typeface="+mj-lt"/>
              </a:rPr>
              <a:t>Water</a:t>
            </a:r>
            <a:r>
              <a:rPr lang="ru-RU" altLang="ru-RU" sz="2800" b="1" i="1" dirty="0">
                <a:solidFill>
                  <a:schemeClr val="tx1"/>
                </a:solidFill>
                <a:effectLst/>
                <a:latin typeface="+mj-lt"/>
              </a:rPr>
              <a:t> </a:t>
            </a:r>
            <a:r>
              <a:rPr lang="ru-RU" altLang="ru-RU" sz="2800" b="1" i="1" dirty="0" err="1">
                <a:solidFill>
                  <a:schemeClr val="tx1"/>
                </a:solidFill>
                <a:effectLst/>
                <a:latin typeface="+mj-lt"/>
              </a:rPr>
              <a:t>in</a:t>
            </a:r>
            <a:r>
              <a:rPr lang="ru-RU" altLang="ru-RU" sz="2800" b="1" i="1" dirty="0">
                <a:solidFill>
                  <a:schemeClr val="tx1"/>
                </a:solidFill>
                <a:effectLst/>
                <a:latin typeface="+mj-lt"/>
              </a:rPr>
              <a:t> </a:t>
            </a:r>
            <a:r>
              <a:rPr lang="ru-RU" altLang="ru-RU" sz="2800" b="1" i="1" dirty="0" err="1">
                <a:solidFill>
                  <a:schemeClr val="tx1"/>
                </a:solidFill>
                <a:effectLst/>
                <a:latin typeface="+mj-lt"/>
              </a:rPr>
              <a:t>the</a:t>
            </a:r>
            <a:r>
              <a:rPr lang="ru-RU" altLang="ru-RU" sz="2800" b="1" i="1" dirty="0">
                <a:solidFill>
                  <a:schemeClr val="tx1"/>
                </a:solidFill>
                <a:effectLst/>
                <a:latin typeface="+mj-lt"/>
              </a:rPr>
              <a:t> </a:t>
            </a:r>
            <a:r>
              <a:rPr lang="en-US" altLang="ru-RU" sz="2800" b="1" i="1" dirty="0" err="1">
                <a:solidFill>
                  <a:schemeClr val="tx1"/>
                </a:solidFill>
                <a:effectLst/>
                <a:latin typeface="+mj-lt"/>
              </a:rPr>
              <a:t>Lizardite</a:t>
            </a:r>
            <a:r>
              <a:rPr lang="en-US" altLang="ru-RU" sz="2800" b="1" i="1" dirty="0">
                <a:solidFill>
                  <a:schemeClr val="tx1"/>
                </a:solidFill>
                <a:effectLst/>
                <a:latin typeface="+mj-lt"/>
              </a:rPr>
              <a:t> Asbestos</a:t>
            </a:r>
            <a:r>
              <a:rPr lang="ru-RU" altLang="ru-RU" sz="2800" b="1" i="1" dirty="0">
                <a:solidFill>
                  <a:schemeClr val="tx1"/>
                </a:solidFill>
                <a:effectLst/>
                <a:latin typeface="+mj-lt"/>
              </a:rPr>
              <a:t> </a:t>
            </a:r>
            <a:r>
              <a:rPr lang="ru-RU" altLang="ru-RU" sz="2800" b="1" i="1" dirty="0" err="1">
                <a:solidFill>
                  <a:schemeClr val="tx1"/>
                </a:solidFill>
                <a:effectLst/>
                <a:latin typeface="+mj-lt"/>
              </a:rPr>
              <a:t>Tube</a:t>
            </a:r>
            <a:r>
              <a:rPr lang="ru-RU" altLang="ru-RU" sz="2800" b="1" i="1" dirty="0">
                <a:solidFill>
                  <a:schemeClr val="tx1"/>
                </a:solidFill>
                <a:effectLst/>
                <a:latin typeface="+mj-lt"/>
              </a:rPr>
              <a:t>: </a:t>
            </a:r>
            <a:r>
              <a:rPr lang="ru-RU" altLang="ru-RU" sz="2800" b="1" i="1" dirty="0" err="1">
                <a:solidFill>
                  <a:schemeClr val="tx1"/>
                </a:solidFill>
                <a:effectLst/>
                <a:latin typeface="+mj-lt"/>
              </a:rPr>
              <a:t>Diffusion</a:t>
            </a:r>
            <a:endParaRPr lang="ru-RU" altLang="ru-RU" sz="2800" b="1" i="1" dirty="0">
              <a:solidFill>
                <a:schemeClr val="tx1"/>
              </a:solidFill>
              <a:effectLst/>
              <a:latin typeface="+mj-lt"/>
            </a:endParaRPr>
          </a:p>
        </p:txBody>
      </p:sp>
      <p:pic>
        <p:nvPicPr>
          <p:cNvPr id="14339" name="Рисунок 7" descr="msd-z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28775"/>
            <a:ext cx="4716463"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Рисунок 10" descr="Dz-D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1341438"/>
            <a:ext cx="4787900"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Прямоугольник 13"/>
          <p:cNvSpPr>
            <a:spLocks noChangeArrowheads="1"/>
          </p:cNvSpPr>
          <p:nvPr/>
        </p:nvSpPr>
        <p:spPr bwMode="auto">
          <a:xfrm>
            <a:off x="323850" y="1412875"/>
            <a:ext cx="3851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err="1">
                <a:solidFill>
                  <a:schemeClr val="tx1"/>
                </a:solidFill>
                <a:effectLst/>
              </a:rPr>
              <a:t>Mean</a:t>
            </a:r>
            <a:r>
              <a:rPr lang="ru-RU" altLang="ru-RU" b="1" i="1" dirty="0">
                <a:solidFill>
                  <a:schemeClr val="tx1"/>
                </a:solidFill>
                <a:effectLst/>
              </a:rPr>
              <a:t> </a:t>
            </a:r>
            <a:r>
              <a:rPr lang="ru-RU" altLang="ru-RU" b="1" i="1" dirty="0" err="1">
                <a:solidFill>
                  <a:schemeClr val="tx1"/>
                </a:solidFill>
                <a:effectLst/>
              </a:rPr>
              <a:t>square</a:t>
            </a:r>
            <a:r>
              <a:rPr lang="ru-RU" altLang="ru-RU" b="1" i="1" dirty="0">
                <a:solidFill>
                  <a:schemeClr val="tx1"/>
                </a:solidFill>
                <a:effectLst/>
              </a:rPr>
              <a:t> </a:t>
            </a:r>
            <a:r>
              <a:rPr lang="ru-RU" altLang="ru-RU" b="1" i="1" dirty="0" err="1">
                <a:solidFill>
                  <a:schemeClr val="tx1"/>
                </a:solidFill>
                <a:effectLst/>
              </a:rPr>
              <a:t>displacement</a:t>
            </a:r>
            <a:r>
              <a:rPr lang="ru-RU" altLang="ru-RU" b="1" i="1" dirty="0">
                <a:solidFill>
                  <a:schemeClr val="tx1"/>
                </a:solidFill>
                <a:effectLst/>
              </a:rPr>
              <a:t> </a:t>
            </a:r>
            <a:r>
              <a:rPr lang="ru-RU" altLang="ru-RU" b="1" i="1" dirty="0" err="1">
                <a:solidFill>
                  <a:schemeClr val="tx1"/>
                </a:solidFill>
                <a:effectLst/>
              </a:rPr>
              <a:t>along</a:t>
            </a:r>
            <a:r>
              <a:rPr lang="ru-RU" altLang="ru-RU" b="1" i="1" dirty="0">
                <a:solidFill>
                  <a:schemeClr val="tx1"/>
                </a:solidFill>
                <a:effectLst/>
              </a:rPr>
              <a:t> </a:t>
            </a:r>
            <a:r>
              <a:rPr lang="ru-RU" altLang="ru-RU" b="1" i="1" dirty="0" err="1">
                <a:solidFill>
                  <a:schemeClr val="tx1"/>
                </a:solidFill>
                <a:effectLst/>
              </a:rPr>
              <a:t>the</a:t>
            </a:r>
            <a:r>
              <a:rPr lang="ru-RU" altLang="ru-RU" b="1" i="1" dirty="0">
                <a:solidFill>
                  <a:schemeClr val="tx1"/>
                </a:solidFill>
                <a:effectLst/>
              </a:rPr>
              <a:t> </a:t>
            </a:r>
            <a:r>
              <a:rPr lang="ru-RU" altLang="ru-RU" b="1" i="1" dirty="0" err="1">
                <a:solidFill>
                  <a:schemeClr val="tx1"/>
                </a:solidFill>
                <a:effectLst/>
              </a:rPr>
              <a:t>tube</a:t>
            </a:r>
            <a:r>
              <a:rPr lang="ru-RU" altLang="ru-RU" b="1" i="1" dirty="0">
                <a:solidFill>
                  <a:schemeClr val="tx1"/>
                </a:solidFill>
                <a:effectLst/>
              </a:rPr>
              <a:t> </a:t>
            </a:r>
            <a:r>
              <a:rPr lang="ru-RU" altLang="ru-RU" b="1" i="1" dirty="0" err="1">
                <a:solidFill>
                  <a:schemeClr val="tx1"/>
                </a:solidFill>
                <a:effectLst/>
              </a:rPr>
              <a:t>axis</a:t>
            </a:r>
            <a:endParaRPr lang="ru-RU" altLang="ru-RU" b="1" i="1" dirty="0">
              <a:solidFill>
                <a:schemeClr val="tx1"/>
              </a:solidFill>
              <a:effectLst/>
            </a:endParaRPr>
          </a:p>
        </p:txBody>
      </p:sp>
      <p:sp>
        <p:nvSpPr>
          <p:cNvPr id="14342" name="Прямоугольник 14"/>
          <p:cNvSpPr>
            <a:spLocks noChangeArrowheads="1"/>
          </p:cNvSpPr>
          <p:nvPr/>
        </p:nvSpPr>
        <p:spPr bwMode="auto">
          <a:xfrm>
            <a:off x="5219700" y="1196975"/>
            <a:ext cx="3384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err="1">
                <a:solidFill>
                  <a:schemeClr val="tx1"/>
                </a:solidFill>
                <a:effectLst/>
              </a:rPr>
              <a:t>Diffusion</a:t>
            </a:r>
            <a:r>
              <a:rPr lang="ru-RU" altLang="ru-RU" b="1" i="1" dirty="0">
                <a:solidFill>
                  <a:schemeClr val="tx1"/>
                </a:solidFill>
                <a:effectLst/>
              </a:rPr>
              <a:t> </a:t>
            </a:r>
            <a:r>
              <a:rPr lang="ru-RU" altLang="ru-RU" b="1" i="1" dirty="0" err="1">
                <a:solidFill>
                  <a:schemeClr val="tx1"/>
                </a:solidFill>
                <a:effectLst/>
              </a:rPr>
              <a:t>coefficients</a:t>
            </a:r>
            <a:endParaRPr lang="ru-RU" altLang="ru-RU" b="1" i="1" dirty="0">
              <a:solidFill>
                <a:schemeClr val="tx1"/>
              </a:solidFill>
              <a:effectLst/>
            </a:endParaRPr>
          </a:p>
        </p:txBody>
      </p:sp>
      <p:sp>
        <p:nvSpPr>
          <p:cNvPr id="14343" name="Прямоугольник 14"/>
          <p:cNvSpPr>
            <a:spLocks noChangeArrowheads="1"/>
          </p:cNvSpPr>
          <p:nvPr/>
        </p:nvSpPr>
        <p:spPr bwMode="auto">
          <a:xfrm>
            <a:off x="4859338" y="5589588"/>
            <a:ext cx="3384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err="1">
                <a:solidFill>
                  <a:schemeClr val="tx1"/>
                </a:solidFill>
                <a:effectLst/>
              </a:rPr>
              <a:t>Bulk</a:t>
            </a:r>
            <a:r>
              <a:rPr lang="ru-RU" altLang="ru-RU" b="1" i="1" dirty="0">
                <a:solidFill>
                  <a:schemeClr val="tx1"/>
                </a:solidFill>
                <a:effectLst/>
              </a:rPr>
              <a:t> SPC/E </a:t>
            </a:r>
            <a:r>
              <a:rPr lang="ru-RU" altLang="ru-RU" b="1" i="1" dirty="0" err="1">
                <a:solidFill>
                  <a:schemeClr val="tx1"/>
                </a:solidFill>
                <a:effectLst/>
              </a:rPr>
              <a:t>at</a:t>
            </a:r>
            <a:r>
              <a:rPr lang="ru-RU" altLang="ru-RU" b="1" i="1" dirty="0">
                <a:solidFill>
                  <a:schemeClr val="tx1"/>
                </a:solidFill>
                <a:effectLst/>
              </a:rPr>
              <a:t> T=600 K</a:t>
            </a:r>
          </a:p>
          <a:p>
            <a:endParaRPr lang="ru-RU" altLang="ru-RU" b="1" dirty="0">
              <a:solidFill>
                <a:schemeClr val="tx1"/>
              </a:solidFill>
            </a:endParaRPr>
          </a:p>
        </p:txBody>
      </p:sp>
      <p:graphicFrame>
        <p:nvGraphicFramePr>
          <p:cNvPr id="14344" name="Object 2"/>
          <p:cNvGraphicFramePr>
            <a:graphicFrameLocks noChangeAspect="1"/>
          </p:cNvGraphicFramePr>
          <p:nvPr/>
        </p:nvGraphicFramePr>
        <p:xfrm>
          <a:off x="5219700" y="5876925"/>
          <a:ext cx="2252663" cy="1006475"/>
        </p:xfrm>
        <a:graphic>
          <a:graphicData uri="http://schemas.openxmlformats.org/presentationml/2006/ole">
            <mc:AlternateContent xmlns:mc="http://schemas.openxmlformats.org/markup-compatibility/2006">
              <mc:Choice xmlns:v="urn:schemas-microsoft-com:vml" Requires="v">
                <p:oleObj spid="_x0000_s4112" name="Формула" r:id="rId6" imgW="939800" imgH="419100" progId="Equation.3">
                  <p:embed/>
                </p:oleObj>
              </mc:Choice>
              <mc:Fallback>
                <p:oleObj name="Формула" r:id="rId6" imgW="9398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5876925"/>
                        <a:ext cx="2252663" cy="1006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26697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684213" y="260350"/>
            <a:ext cx="7772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ru-RU" altLang="ru-RU" sz="3500" b="1" i="1" dirty="0" err="1">
                <a:solidFill>
                  <a:srgbClr val="0070C0"/>
                </a:solidFill>
                <a:effectLst/>
                <a:latin typeface="+mj-lt"/>
              </a:rPr>
              <a:t>Confined</a:t>
            </a:r>
            <a:r>
              <a:rPr lang="ru-RU" altLang="ru-RU" sz="3500" b="1" i="1" dirty="0">
                <a:solidFill>
                  <a:srgbClr val="0070C0"/>
                </a:solidFill>
                <a:effectLst/>
                <a:latin typeface="+mj-lt"/>
              </a:rPr>
              <a:t> </a:t>
            </a:r>
            <a:r>
              <a:rPr lang="ru-RU" altLang="ru-RU" sz="3500" b="1" i="1" dirty="0" err="1">
                <a:solidFill>
                  <a:srgbClr val="0070C0"/>
                </a:solidFill>
                <a:effectLst/>
                <a:latin typeface="+mj-lt"/>
              </a:rPr>
              <a:t>Water</a:t>
            </a:r>
            <a:r>
              <a:rPr lang="ru-RU" altLang="ru-RU" sz="3500" b="1" i="1" dirty="0">
                <a:solidFill>
                  <a:srgbClr val="0070C0"/>
                </a:solidFill>
                <a:effectLst/>
                <a:latin typeface="+mj-lt"/>
              </a:rPr>
              <a:t>: </a:t>
            </a:r>
            <a:r>
              <a:rPr lang="ru-RU" altLang="ru-RU" sz="3500" b="1" i="1" dirty="0" err="1">
                <a:solidFill>
                  <a:srgbClr val="0070C0"/>
                </a:solidFill>
                <a:effectLst/>
                <a:latin typeface="+mj-lt"/>
              </a:rPr>
              <a:t>carbon</a:t>
            </a:r>
            <a:r>
              <a:rPr lang="ru-RU" altLang="ru-RU" sz="3500" b="1" i="1" dirty="0">
                <a:solidFill>
                  <a:srgbClr val="0070C0"/>
                </a:solidFill>
                <a:effectLst/>
                <a:latin typeface="+mj-lt"/>
              </a:rPr>
              <a:t> </a:t>
            </a:r>
            <a:r>
              <a:rPr lang="ru-RU" altLang="ru-RU" sz="3500" b="1" i="1" dirty="0" err="1">
                <a:solidFill>
                  <a:srgbClr val="0070C0"/>
                </a:solidFill>
                <a:effectLst/>
                <a:latin typeface="+mj-lt"/>
              </a:rPr>
              <a:t>nanotubes</a:t>
            </a:r>
            <a:endParaRPr lang="ru-RU" altLang="ru-RU" sz="3500" b="1" i="1" dirty="0">
              <a:solidFill>
                <a:srgbClr val="0070C0"/>
              </a:solidFill>
              <a:effectLst/>
              <a:latin typeface="+mj-lt"/>
            </a:endParaRPr>
          </a:p>
        </p:txBody>
      </p:sp>
      <p:pic>
        <p:nvPicPr>
          <p:cNvPr id="4099" name="Рисунок 2" descr="ice-nanotub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57" y="1672791"/>
            <a:ext cx="5545138" cy="437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Прямоугольник 3"/>
          <p:cNvSpPr>
            <a:spLocks noChangeArrowheads="1"/>
          </p:cNvSpPr>
          <p:nvPr/>
        </p:nvSpPr>
        <p:spPr bwMode="auto">
          <a:xfrm>
            <a:off x="5899141" y="2977782"/>
            <a:ext cx="3095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dirty="0" err="1">
                <a:solidFill>
                  <a:schemeClr val="tx1"/>
                </a:solidFill>
                <a:effectLst/>
              </a:rPr>
              <a:t>Formation</a:t>
            </a:r>
            <a:r>
              <a:rPr lang="ru-RU" altLang="ru-RU" b="1" dirty="0">
                <a:solidFill>
                  <a:schemeClr val="tx1"/>
                </a:solidFill>
                <a:effectLst/>
              </a:rPr>
              <a:t> </a:t>
            </a:r>
            <a:r>
              <a:rPr lang="ru-RU" altLang="ru-RU" b="1" dirty="0" err="1">
                <a:solidFill>
                  <a:schemeClr val="tx1"/>
                </a:solidFill>
                <a:effectLst/>
              </a:rPr>
              <a:t>of</a:t>
            </a:r>
            <a:r>
              <a:rPr lang="ru-RU" altLang="ru-RU" b="1" dirty="0">
                <a:solidFill>
                  <a:schemeClr val="tx1"/>
                </a:solidFill>
                <a:effectLst/>
              </a:rPr>
              <a:t> </a:t>
            </a:r>
            <a:r>
              <a:rPr lang="ru-RU" altLang="ru-RU" b="1" dirty="0" err="1">
                <a:solidFill>
                  <a:schemeClr val="tx1"/>
                </a:solidFill>
                <a:effectLst/>
              </a:rPr>
              <a:t>ice</a:t>
            </a:r>
            <a:r>
              <a:rPr lang="ru-RU" altLang="ru-RU" b="1" dirty="0">
                <a:solidFill>
                  <a:schemeClr val="tx1"/>
                </a:solidFill>
                <a:effectLst/>
              </a:rPr>
              <a:t> </a:t>
            </a:r>
            <a:r>
              <a:rPr lang="ru-RU" altLang="ru-RU" b="1" dirty="0" err="1">
                <a:solidFill>
                  <a:schemeClr val="tx1"/>
                </a:solidFill>
                <a:effectLst/>
              </a:rPr>
              <a:t>in</a:t>
            </a:r>
            <a:endParaRPr lang="ru-RU" altLang="ru-RU" b="1" dirty="0">
              <a:solidFill>
                <a:schemeClr val="tx1"/>
              </a:solidFill>
              <a:effectLst/>
            </a:endParaRPr>
          </a:p>
          <a:p>
            <a:r>
              <a:rPr lang="ru-RU" altLang="ru-RU" b="1" dirty="0">
                <a:solidFill>
                  <a:schemeClr val="tx1"/>
                </a:solidFill>
                <a:effectLst/>
              </a:rPr>
              <a:t>(</a:t>
            </a:r>
            <a:r>
              <a:rPr lang="ru-RU" altLang="ru-RU" b="1" dirty="0" smtClean="0">
                <a:solidFill>
                  <a:schemeClr val="tx1"/>
                </a:solidFill>
                <a:effectLst/>
              </a:rPr>
              <a:t>2</a:t>
            </a:r>
            <a:r>
              <a:rPr lang="en-US" altLang="ru-RU" b="1" dirty="0" smtClean="0">
                <a:solidFill>
                  <a:schemeClr val="tx1"/>
                </a:solidFill>
                <a:effectLst/>
              </a:rPr>
              <a:t>4</a:t>
            </a:r>
            <a:r>
              <a:rPr lang="ru-RU" altLang="ru-RU" b="1" dirty="0" smtClean="0">
                <a:solidFill>
                  <a:schemeClr val="tx1"/>
                </a:solidFill>
                <a:effectLst/>
              </a:rPr>
              <a:t>,0</a:t>
            </a:r>
            <a:r>
              <a:rPr lang="ru-RU" altLang="ru-RU" b="1" dirty="0">
                <a:solidFill>
                  <a:schemeClr val="tx1"/>
                </a:solidFill>
                <a:effectLst/>
              </a:rPr>
              <a:t>) </a:t>
            </a:r>
            <a:r>
              <a:rPr lang="ru-RU" altLang="ru-RU" b="1" dirty="0" err="1">
                <a:solidFill>
                  <a:schemeClr val="tx1"/>
                </a:solidFill>
                <a:effectLst/>
              </a:rPr>
              <a:t>carbon</a:t>
            </a:r>
            <a:r>
              <a:rPr lang="ru-RU" altLang="ru-RU" b="1" dirty="0">
                <a:solidFill>
                  <a:schemeClr val="tx1"/>
                </a:solidFill>
                <a:effectLst/>
              </a:rPr>
              <a:t> </a:t>
            </a:r>
            <a:r>
              <a:rPr lang="ru-RU" altLang="ru-RU" b="1" dirty="0" err="1">
                <a:solidFill>
                  <a:schemeClr val="tx1"/>
                </a:solidFill>
                <a:effectLst/>
              </a:rPr>
              <a:t>nanotube</a:t>
            </a:r>
            <a:r>
              <a:rPr lang="ru-RU" altLang="ru-RU" b="1" dirty="0">
                <a:solidFill>
                  <a:schemeClr val="tx1"/>
                </a:solidFill>
                <a:effectLst/>
              </a:rPr>
              <a:t>. </a:t>
            </a:r>
            <a:r>
              <a:rPr lang="ru-RU" altLang="ru-RU" b="1" dirty="0" err="1">
                <a:solidFill>
                  <a:schemeClr val="tx1"/>
                </a:solidFill>
                <a:effectLst/>
              </a:rPr>
              <a:t>Axial</a:t>
            </a:r>
            <a:r>
              <a:rPr lang="ru-RU" altLang="ru-RU" b="1" dirty="0">
                <a:solidFill>
                  <a:schemeClr val="tx1"/>
                </a:solidFill>
                <a:effectLst/>
              </a:rPr>
              <a:t> </a:t>
            </a:r>
            <a:r>
              <a:rPr lang="ru-RU" altLang="ru-RU" b="1" dirty="0" err="1">
                <a:solidFill>
                  <a:schemeClr val="tx1"/>
                </a:solidFill>
                <a:effectLst/>
              </a:rPr>
              <a:t>pressure</a:t>
            </a:r>
            <a:r>
              <a:rPr lang="ru-RU" altLang="ru-RU" b="1" dirty="0">
                <a:solidFill>
                  <a:schemeClr val="tx1"/>
                </a:solidFill>
                <a:effectLst/>
              </a:rPr>
              <a:t> </a:t>
            </a:r>
            <a:r>
              <a:rPr lang="ru-RU" altLang="ru-RU" b="1" dirty="0" err="1">
                <a:solidFill>
                  <a:schemeClr val="tx1"/>
                </a:solidFill>
                <a:effectLst/>
              </a:rPr>
              <a:t>is</a:t>
            </a:r>
            <a:r>
              <a:rPr lang="ru-RU" altLang="ru-RU" b="1" dirty="0">
                <a:solidFill>
                  <a:schemeClr val="tx1"/>
                </a:solidFill>
                <a:effectLst/>
              </a:rPr>
              <a:t> 800 </a:t>
            </a:r>
            <a:r>
              <a:rPr lang="ru-RU" altLang="ru-RU" b="1" dirty="0" err="1">
                <a:solidFill>
                  <a:schemeClr val="tx1"/>
                </a:solidFill>
                <a:effectLst/>
              </a:rPr>
              <a:t>MPa</a:t>
            </a:r>
            <a:r>
              <a:rPr lang="ru-RU" altLang="ru-RU" b="1" dirty="0">
                <a:solidFill>
                  <a:schemeClr val="tx1"/>
                </a:solidFill>
                <a:effectLst/>
              </a:rPr>
              <a:t>.</a:t>
            </a:r>
            <a:endParaRPr lang="ru-RU" altLang="ru-RU" dirty="0">
              <a:effectLst/>
            </a:endParaRPr>
          </a:p>
        </p:txBody>
      </p:sp>
      <p:sp>
        <p:nvSpPr>
          <p:cNvPr id="4101" name="Прямоугольник 4"/>
          <p:cNvSpPr>
            <a:spLocks noChangeArrowheads="1"/>
          </p:cNvSpPr>
          <p:nvPr/>
        </p:nvSpPr>
        <p:spPr bwMode="auto">
          <a:xfrm>
            <a:off x="5899141" y="4725144"/>
            <a:ext cx="3095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ru-RU" b="1" dirty="0" err="1">
                <a:solidFill>
                  <a:schemeClr val="tx1"/>
                </a:solidFill>
                <a:effectLst/>
              </a:rPr>
              <a:t>Jaeil</a:t>
            </a:r>
            <a:r>
              <a:rPr lang="de-DE" altLang="ru-RU" b="1" dirty="0">
                <a:solidFill>
                  <a:schemeClr val="tx1"/>
                </a:solidFill>
                <a:effectLst/>
              </a:rPr>
              <a:t> Bai, Jun Wang, </a:t>
            </a:r>
            <a:r>
              <a:rPr lang="de-DE" altLang="ru-RU" b="1" dirty="0" err="1">
                <a:solidFill>
                  <a:schemeClr val="tx1"/>
                </a:solidFill>
                <a:effectLst/>
              </a:rPr>
              <a:t>and</a:t>
            </a:r>
            <a:r>
              <a:rPr lang="de-DE" altLang="ru-RU" b="1" dirty="0">
                <a:solidFill>
                  <a:schemeClr val="tx1"/>
                </a:solidFill>
                <a:effectLst/>
              </a:rPr>
              <a:t> X. C. Zeng</a:t>
            </a:r>
            <a:r>
              <a:rPr lang="ru-RU" altLang="ru-RU" b="1" dirty="0">
                <a:solidFill>
                  <a:schemeClr val="tx1"/>
                </a:solidFill>
                <a:effectLst/>
              </a:rPr>
              <a:t>, PNAS 103, 19664 (2006)</a:t>
            </a:r>
            <a:endParaRPr lang="ru-RU" altLang="ru-RU" dirty="0">
              <a:solidFill>
                <a:schemeClr val="tx1"/>
              </a:solidFill>
              <a:effectLst/>
            </a:endParaRPr>
          </a:p>
        </p:txBody>
      </p:sp>
      <p:sp>
        <p:nvSpPr>
          <p:cNvPr id="4102" name="Прямоугольник 3"/>
          <p:cNvSpPr>
            <a:spLocks noChangeArrowheads="1"/>
          </p:cNvSpPr>
          <p:nvPr/>
        </p:nvSpPr>
        <p:spPr bwMode="auto">
          <a:xfrm>
            <a:off x="6048375" y="1412875"/>
            <a:ext cx="3095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dirty="0" err="1">
                <a:solidFill>
                  <a:schemeClr val="tx1"/>
                </a:solidFill>
                <a:effectLst/>
              </a:rPr>
              <a:t>Numerous</a:t>
            </a:r>
            <a:r>
              <a:rPr lang="ru-RU" altLang="ru-RU" b="1" dirty="0">
                <a:solidFill>
                  <a:schemeClr val="tx1"/>
                </a:solidFill>
                <a:effectLst/>
              </a:rPr>
              <a:t> </a:t>
            </a:r>
            <a:r>
              <a:rPr lang="ru-RU" altLang="ru-RU" b="1" dirty="0" err="1">
                <a:solidFill>
                  <a:schemeClr val="tx1"/>
                </a:solidFill>
                <a:effectLst/>
              </a:rPr>
              <a:t>different</a:t>
            </a:r>
            <a:r>
              <a:rPr lang="ru-RU" altLang="ru-RU" b="1" dirty="0">
                <a:solidFill>
                  <a:schemeClr val="tx1"/>
                </a:solidFill>
                <a:effectLst/>
              </a:rPr>
              <a:t> </a:t>
            </a:r>
            <a:r>
              <a:rPr lang="ru-RU" altLang="ru-RU" b="1" dirty="0" err="1">
                <a:solidFill>
                  <a:schemeClr val="tx1"/>
                </a:solidFill>
                <a:effectLst/>
              </a:rPr>
              <a:t>ordered</a:t>
            </a:r>
            <a:r>
              <a:rPr lang="ru-RU" altLang="ru-RU" b="1" dirty="0">
                <a:solidFill>
                  <a:schemeClr val="tx1"/>
                </a:solidFill>
                <a:effectLst/>
              </a:rPr>
              <a:t> </a:t>
            </a:r>
            <a:r>
              <a:rPr lang="ru-RU" altLang="ru-RU" b="1" dirty="0" err="1">
                <a:solidFill>
                  <a:schemeClr val="tx1"/>
                </a:solidFill>
                <a:effectLst/>
              </a:rPr>
              <a:t>phases</a:t>
            </a:r>
            <a:r>
              <a:rPr lang="ru-RU" altLang="ru-RU" b="1" dirty="0">
                <a:solidFill>
                  <a:schemeClr val="tx1"/>
                </a:solidFill>
                <a:effectLst/>
              </a:rPr>
              <a:t> </a:t>
            </a:r>
            <a:r>
              <a:rPr lang="ru-RU" altLang="ru-RU" b="1" dirty="0" err="1">
                <a:solidFill>
                  <a:schemeClr val="tx1"/>
                </a:solidFill>
                <a:effectLst/>
              </a:rPr>
              <a:t>of</a:t>
            </a:r>
            <a:r>
              <a:rPr lang="ru-RU" altLang="ru-RU" b="1" dirty="0">
                <a:solidFill>
                  <a:schemeClr val="tx1"/>
                </a:solidFill>
                <a:effectLst/>
              </a:rPr>
              <a:t> </a:t>
            </a:r>
            <a:r>
              <a:rPr lang="ru-RU" altLang="ru-RU" b="1" dirty="0" err="1">
                <a:solidFill>
                  <a:schemeClr val="tx1"/>
                </a:solidFill>
                <a:effectLst/>
              </a:rPr>
              <a:t>ice</a:t>
            </a:r>
            <a:r>
              <a:rPr lang="ru-RU" altLang="ru-RU" b="1" dirty="0">
                <a:solidFill>
                  <a:schemeClr val="tx1"/>
                </a:solidFill>
                <a:effectLst/>
              </a:rPr>
              <a:t> </a:t>
            </a:r>
            <a:r>
              <a:rPr lang="ru-RU" altLang="ru-RU" b="1" dirty="0" err="1">
                <a:solidFill>
                  <a:schemeClr val="tx1"/>
                </a:solidFill>
                <a:effectLst/>
              </a:rPr>
              <a:t>in</a:t>
            </a:r>
            <a:r>
              <a:rPr lang="ru-RU" altLang="ru-RU" b="1" dirty="0">
                <a:solidFill>
                  <a:schemeClr val="tx1"/>
                </a:solidFill>
                <a:effectLst/>
              </a:rPr>
              <a:t> </a:t>
            </a:r>
            <a:r>
              <a:rPr lang="ru-RU" altLang="ru-RU" b="1" dirty="0" err="1">
                <a:solidFill>
                  <a:schemeClr val="tx1"/>
                </a:solidFill>
                <a:effectLst/>
              </a:rPr>
              <a:t>different</a:t>
            </a:r>
            <a:r>
              <a:rPr lang="ru-RU" altLang="ru-RU" b="1" dirty="0">
                <a:solidFill>
                  <a:schemeClr val="tx1"/>
                </a:solidFill>
                <a:effectLst/>
              </a:rPr>
              <a:t> </a:t>
            </a:r>
            <a:r>
              <a:rPr lang="ru-RU" altLang="ru-RU" b="1" dirty="0" err="1">
                <a:solidFill>
                  <a:schemeClr val="tx1"/>
                </a:solidFill>
                <a:effectLst/>
              </a:rPr>
              <a:t>carbon</a:t>
            </a:r>
            <a:r>
              <a:rPr lang="ru-RU" altLang="ru-RU" b="1" dirty="0">
                <a:solidFill>
                  <a:schemeClr val="tx1"/>
                </a:solidFill>
                <a:effectLst/>
              </a:rPr>
              <a:t> </a:t>
            </a:r>
            <a:r>
              <a:rPr lang="ru-RU" altLang="ru-RU" b="1" dirty="0" err="1">
                <a:solidFill>
                  <a:schemeClr val="tx1"/>
                </a:solidFill>
                <a:effectLst/>
              </a:rPr>
              <a:t>nanotubes</a:t>
            </a:r>
            <a:endParaRPr lang="ru-RU" altLang="ru-RU" dirty="0">
              <a:effectLst/>
            </a:endParaRPr>
          </a:p>
        </p:txBody>
      </p:sp>
    </p:spTree>
    <p:extLst>
      <p:ext uri="{BB962C8B-B14F-4D97-AF65-F5344CB8AC3E}">
        <p14:creationId xmlns:p14="http://schemas.microsoft.com/office/powerpoint/2010/main" val="1925511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4963"/>
          </a:xfrm>
        </p:spPr>
        <p:txBody>
          <a:bodyPr/>
          <a:lstStyle/>
          <a:p>
            <a:r>
              <a:rPr lang="en-US" sz="3200" b="1" i="1" dirty="0"/>
              <a:t>Confined Water: carbon </a:t>
            </a:r>
            <a:r>
              <a:rPr lang="en-US" sz="3200" b="1" i="1" dirty="0" smtClean="0"/>
              <a:t>nanotubes (K. Koga et al, Nature 412, 802 (2001))</a:t>
            </a:r>
            <a:br>
              <a:rPr lang="en-US" sz="3200" b="1" i="1" dirty="0" smtClean="0"/>
            </a:br>
            <a:r>
              <a:rPr lang="en-US" sz="3200" dirty="0"/>
              <a:t/>
            </a:r>
            <a:br>
              <a:rPr lang="en-US" sz="3200" dirty="0"/>
            </a:br>
            <a:endParaRPr lang="ru-RU" sz="3200" dirty="0"/>
          </a:p>
        </p:txBody>
      </p:sp>
      <p:pic>
        <p:nvPicPr>
          <p:cNvPr id="3" name="Рисунок 2"/>
          <p:cNvPicPr>
            <a:picLocks noChangeAspect="1"/>
          </p:cNvPicPr>
          <p:nvPr/>
        </p:nvPicPr>
        <p:blipFill>
          <a:blip r:embed="rId2"/>
          <a:stretch>
            <a:fillRect/>
          </a:stretch>
        </p:blipFill>
        <p:spPr>
          <a:xfrm>
            <a:off x="429094" y="1772816"/>
            <a:ext cx="3500744" cy="2376264"/>
          </a:xfrm>
          <a:prstGeom prst="rect">
            <a:avLst/>
          </a:prstGeom>
        </p:spPr>
      </p:pic>
      <p:sp>
        <p:nvSpPr>
          <p:cNvPr id="5" name="TextBox 4"/>
          <p:cNvSpPr txBox="1"/>
          <p:nvPr/>
        </p:nvSpPr>
        <p:spPr>
          <a:xfrm>
            <a:off x="445952" y="4653136"/>
            <a:ext cx="3506727" cy="830997"/>
          </a:xfrm>
          <a:prstGeom prst="rect">
            <a:avLst/>
          </a:prstGeom>
          <a:noFill/>
        </p:spPr>
        <p:txBody>
          <a:bodyPr wrap="square" rtlCol="0">
            <a:spAutoFit/>
          </a:bodyPr>
          <a:lstStyle/>
          <a:p>
            <a:r>
              <a:rPr lang="en-US" b="1" i="1" dirty="0" smtClean="0">
                <a:solidFill>
                  <a:srgbClr val="002060"/>
                </a:solidFill>
                <a:effectLst/>
              </a:rPr>
              <a:t>(</a:t>
            </a:r>
            <a:r>
              <a:rPr lang="en-US" b="1" i="1" dirty="0" err="1" smtClean="0">
                <a:solidFill>
                  <a:srgbClr val="002060"/>
                </a:solidFill>
                <a:effectLst/>
              </a:rPr>
              <a:t>a,d</a:t>
            </a:r>
            <a:r>
              <a:rPr lang="en-US" b="1" i="1" dirty="0" smtClean="0">
                <a:solidFill>
                  <a:srgbClr val="002060"/>
                </a:solidFill>
                <a:effectLst/>
              </a:rPr>
              <a:t>) 11.1 </a:t>
            </a:r>
            <a:r>
              <a:rPr lang="en-US" b="1" i="1" dirty="0">
                <a:solidFill>
                  <a:srgbClr val="002060"/>
                </a:solidFill>
                <a:effectLst/>
              </a:rPr>
              <a:t>nm, </a:t>
            </a:r>
            <a:r>
              <a:rPr lang="en-US" b="1" i="1" dirty="0" smtClean="0">
                <a:solidFill>
                  <a:srgbClr val="002060"/>
                </a:solidFill>
                <a:effectLst/>
              </a:rPr>
              <a:t>(</a:t>
            </a:r>
            <a:r>
              <a:rPr lang="en-US" b="1" i="1" dirty="0" err="1" smtClean="0">
                <a:solidFill>
                  <a:srgbClr val="002060"/>
                </a:solidFill>
                <a:effectLst/>
              </a:rPr>
              <a:t>b,e</a:t>
            </a:r>
            <a:r>
              <a:rPr lang="en-US" b="1" i="1" dirty="0" smtClean="0">
                <a:solidFill>
                  <a:srgbClr val="002060"/>
                </a:solidFill>
                <a:effectLst/>
              </a:rPr>
              <a:t>) 11.9 </a:t>
            </a:r>
            <a:r>
              <a:rPr lang="en-US" b="1" i="1" dirty="0">
                <a:solidFill>
                  <a:srgbClr val="002060"/>
                </a:solidFill>
                <a:effectLst/>
              </a:rPr>
              <a:t>nm, and </a:t>
            </a:r>
            <a:r>
              <a:rPr lang="en-US" b="1" i="1" dirty="0" smtClean="0">
                <a:solidFill>
                  <a:srgbClr val="002060"/>
                </a:solidFill>
                <a:effectLst/>
              </a:rPr>
              <a:t>(</a:t>
            </a:r>
            <a:r>
              <a:rPr lang="en-US" b="1" i="1" dirty="0" err="1" smtClean="0">
                <a:solidFill>
                  <a:srgbClr val="002060"/>
                </a:solidFill>
                <a:effectLst/>
              </a:rPr>
              <a:t>c,f</a:t>
            </a:r>
            <a:r>
              <a:rPr lang="en-US" b="1" i="1" dirty="0" smtClean="0">
                <a:solidFill>
                  <a:srgbClr val="002060"/>
                </a:solidFill>
                <a:effectLst/>
              </a:rPr>
              <a:t>) 12.6 </a:t>
            </a:r>
            <a:r>
              <a:rPr lang="en-US" b="1" i="1" dirty="0">
                <a:solidFill>
                  <a:srgbClr val="002060"/>
                </a:solidFill>
                <a:effectLst/>
              </a:rPr>
              <a:t>nm inner diameter SWCNTs</a:t>
            </a:r>
            <a:endParaRPr lang="ru-RU" b="1" i="1" dirty="0">
              <a:solidFill>
                <a:srgbClr val="002060"/>
              </a:solidFill>
              <a:effectLst/>
            </a:endParaRPr>
          </a:p>
        </p:txBody>
      </p:sp>
      <p:pic>
        <p:nvPicPr>
          <p:cNvPr id="6" name="Рисунок 5"/>
          <p:cNvPicPr>
            <a:picLocks noChangeAspect="1"/>
          </p:cNvPicPr>
          <p:nvPr/>
        </p:nvPicPr>
        <p:blipFill>
          <a:blip r:embed="rId3"/>
          <a:stretch>
            <a:fillRect/>
          </a:stretch>
        </p:blipFill>
        <p:spPr>
          <a:xfrm>
            <a:off x="5148064" y="1484784"/>
            <a:ext cx="2774550" cy="2219641"/>
          </a:xfrm>
          <a:prstGeom prst="rect">
            <a:avLst/>
          </a:prstGeom>
        </p:spPr>
      </p:pic>
      <p:pic>
        <p:nvPicPr>
          <p:cNvPr id="7" name="Рисунок 6"/>
          <p:cNvPicPr>
            <a:picLocks noChangeAspect="1"/>
          </p:cNvPicPr>
          <p:nvPr/>
        </p:nvPicPr>
        <p:blipFill>
          <a:blip r:embed="rId4"/>
          <a:stretch>
            <a:fillRect/>
          </a:stretch>
        </p:blipFill>
        <p:spPr>
          <a:xfrm>
            <a:off x="5115178" y="3776433"/>
            <a:ext cx="2774550" cy="2332955"/>
          </a:xfrm>
          <a:prstGeom prst="rect">
            <a:avLst/>
          </a:prstGeom>
        </p:spPr>
      </p:pic>
    </p:spTree>
    <p:extLst>
      <p:ext uri="{BB962C8B-B14F-4D97-AF65-F5344CB8AC3E}">
        <p14:creationId xmlns:p14="http://schemas.microsoft.com/office/powerpoint/2010/main" val="4125292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990947"/>
          </a:xfrm>
        </p:spPr>
        <p:txBody>
          <a:bodyPr/>
          <a:lstStyle/>
          <a:p>
            <a:pPr algn="ctr"/>
            <a:r>
              <a:rPr lang="en-US" sz="2800" b="1" i="1" dirty="0" smtClean="0"/>
              <a:t>Computer simulations and experimental study of water in slit pores</a:t>
            </a:r>
            <a:endParaRPr lang="ru-RU" sz="2800" b="1" i="1" dirty="0"/>
          </a:p>
        </p:txBody>
      </p:sp>
      <p:sp>
        <p:nvSpPr>
          <p:cNvPr id="3" name="TextBox 2"/>
          <p:cNvSpPr txBox="1"/>
          <p:nvPr/>
        </p:nvSpPr>
        <p:spPr>
          <a:xfrm>
            <a:off x="467544" y="1556792"/>
            <a:ext cx="8424936" cy="1077218"/>
          </a:xfrm>
          <a:prstGeom prst="rect">
            <a:avLst/>
          </a:prstGeom>
          <a:noFill/>
        </p:spPr>
        <p:txBody>
          <a:bodyPr wrap="square" rtlCol="0">
            <a:spAutoFit/>
          </a:bodyPr>
          <a:lstStyle/>
          <a:p>
            <a:pPr algn="just"/>
            <a:r>
              <a:rPr lang="en-US" b="1" i="1" dirty="0">
                <a:solidFill>
                  <a:schemeClr val="tx1"/>
                </a:solidFill>
                <a:effectLst/>
              </a:rPr>
              <a:t>Confinement can modify the dynamics, the thermodynamics and the structural properties of liquids, including water, when the range of molecular </a:t>
            </a:r>
            <a:r>
              <a:rPr lang="en-US" b="1" i="1" dirty="0" smtClean="0">
                <a:solidFill>
                  <a:schemeClr val="tx1"/>
                </a:solidFill>
                <a:effectLst/>
              </a:rPr>
              <a:t>interaction and </a:t>
            </a:r>
            <a:r>
              <a:rPr lang="en-US" b="1" i="1" dirty="0">
                <a:solidFill>
                  <a:schemeClr val="tx1"/>
                </a:solidFill>
                <a:effectLst/>
              </a:rPr>
              <a:t>the length scale associated with position </a:t>
            </a:r>
            <a:r>
              <a:rPr lang="en-US" b="1" i="1" dirty="0" smtClean="0">
                <a:solidFill>
                  <a:schemeClr val="tx1"/>
                </a:solidFill>
                <a:effectLst/>
              </a:rPr>
              <a:t>correlations </a:t>
            </a:r>
            <a:r>
              <a:rPr lang="en-US" b="1" i="1" dirty="0">
                <a:solidFill>
                  <a:schemeClr val="tx1"/>
                </a:solidFill>
                <a:effectLst/>
              </a:rPr>
              <a:t>in a system are similar to the length scale </a:t>
            </a:r>
            <a:r>
              <a:rPr lang="en-US" b="1" i="1" dirty="0" smtClean="0">
                <a:solidFill>
                  <a:schemeClr val="tx1"/>
                </a:solidFill>
                <a:effectLst/>
              </a:rPr>
              <a:t>of confinement .</a:t>
            </a:r>
            <a:endParaRPr lang="ru-RU" b="1" i="1" dirty="0">
              <a:solidFill>
                <a:schemeClr val="tx1"/>
              </a:solidFill>
              <a:effectLst/>
            </a:endParaRPr>
          </a:p>
        </p:txBody>
      </p:sp>
      <p:sp>
        <p:nvSpPr>
          <p:cNvPr id="4" name="TextBox 3"/>
          <p:cNvSpPr txBox="1"/>
          <p:nvPr/>
        </p:nvSpPr>
        <p:spPr>
          <a:xfrm>
            <a:off x="539552" y="2634010"/>
            <a:ext cx="8424935" cy="830997"/>
          </a:xfrm>
          <a:prstGeom prst="rect">
            <a:avLst/>
          </a:prstGeom>
          <a:noFill/>
        </p:spPr>
        <p:txBody>
          <a:bodyPr wrap="square" rtlCol="0">
            <a:spAutoFit/>
          </a:bodyPr>
          <a:lstStyle/>
          <a:p>
            <a:pPr algn="just"/>
            <a:r>
              <a:rPr lang="en-US" b="1" i="1" dirty="0">
                <a:solidFill>
                  <a:schemeClr val="tx1"/>
                </a:solidFill>
                <a:effectLst/>
              </a:rPr>
              <a:t>S</a:t>
            </a:r>
            <a:r>
              <a:rPr lang="en-US" b="1" i="1" dirty="0" smtClean="0">
                <a:solidFill>
                  <a:schemeClr val="tx1"/>
                </a:solidFill>
                <a:effectLst/>
              </a:rPr>
              <a:t>imulation </a:t>
            </a:r>
            <a:r>
              <a:rPr lang="en-US" b="1" i="1" dirty="0">
                <a:solidFill>
                  <a:schemeClr val="tx1"/>
                </a:solidFill>
                <a:effectLst/>
              </a:rPr>
              <a:t>results for </a:t>
            </a:r>
            <a:r>
              <a:rPr lang="en-US" b="1" i="1" dirty="0" smtClean="0">
                <a:solidFill>
                  <a:schemeClr val="tx1"/>
                </a:solidFill>
                <a:effectLst/>
              </a:rPr>
              <a:t>the TIP5P model of water </a:t>
            </a:r>
            <a:r>
              <a:rPr lang="en-US" b="1" i="1" dirty="0">
                <a:solidFill>
                  <a:schemeClr val="tx1"/>
                </a:solidFill>
                <a:effectLst/>
              </a:rPr>
              <a:t>in a </a:t>
            </a:r>
            <a:r>
              <a:rPr lang="en-US" b="1" i="1" dirty="0" smtClean="0">
                <a:solidFill>
                  <a:schemeClr val="tx1"/>
                </a:solidFill>
                <a:effectLst/>
              </a:rPr>
              <a:t>quasi-two-dimensional hydrophobic </a:t>
            </a:r>
            <a:r>
              <a:rPr lang="en-US" b="1" i="1" dirty="0">
                <a:solidFill>
                  <a:schemeClr val="tx1"/>
                </a:solidFill>
                <a:effectLst/>
              </a:rPr>
              <a:t>slit </a:t>
            </a:r>
            <a:r>
              <a:rPr lang="en-US" b="1" i="1" dirty="0" err="1">
                <a:solidFill>
                  <a:schemeClr val="tx1"/>
                </a:solidFill>
                <a:effectLst/>
              </a:rPr>
              <a:t>nanopore</a:t>
            </a:r>
            <a:r>
              <a:rPr lang="en-US" b="1" i="1" dirty="0">
                <a:solidFill>
                  <a:schemeClr val="tx1"/>
                </a:solidFill>
                <a:effectLst/>
              </a:rPr>
              <a:t> </a:t>
            </a:r>
            <a:r>
              <a:rPr lang="en-US" b="1" i="1" dirty="0" smtClean="0">
                <a:solidFill>
                  <a:schemeClr val="tx1"/>
                </a:solidFill>
                <a:effectLst/>
              </a:rPr>
              <a:t>(</a:t>
            </a:r>
            <a:r>
              <a:rPr lang="en-US" b="1" i="1" dirty="0" err="1">
                <a:solidFill>
                  <a:schemeClr val="tx1"/>
                </a:solidFill>
                <a:effectLst/>
              </a:rPr>
              <a:t>Sungho</a:t>
            </a:r>
            <a:r>
              <a:rPr lang="en-US" b="1" i="1" dirty="0">
                <a:solidFill>
                  <a:schemeClr val="tx1"/>
                </a:solidFill>
                <a:effectLst/>
              </a:rPr>
              <a:t> </a:t>
            </a:r>
            <a:r>
              <a:rPr lang="en-US" b="1" i="1" dirty="0" smtClean="0">
                <a:solidFill>
                  <a:schemeClr val="tx1"/>
                </a:solidFill>
                <a:effectLst/>
              </a:rPr>
              <a:t>Han, </a:t>
            </a:r>
            <a:r>
              <a:rPr lang="en-US" b="1" i="1" dirty="0">
                <a:solidFill>
                  <a:schemeClr val="tx1"/>
                </a:solidFill>
                <a:effectLst/>
              </a:rPr>
              <a:t>M. Y. </a:t>
            </a:r>
            <a:r>
              <a:rPr lang="en-US" b="1" i="1" dirty="0" smtClean="0">
                <a:solidFill>
                  <a:schemeClr val="tx1"/>
                </a:solidFill>
                <a:effectLst/>
              </a:rPr>
              <a:t>Choi, </a:t>
            </a:r>
            <a:r>
              <a:rPr lang="en-US" b="1" i="1" dirty="0">
                <a:solidFill>
                  <a:schemeClr val="tx1"/>
                </a:solidFill>
                <a:effectLst/>
              </a:rPr>
              <a:t>Pradeep </a:t>
            </a:r>
            <a:r>
              <a:rPr lang="en-US" b="1" i="1" dirty="0" smtClean="0">
                <a:solidFill>
                  <a:schemeClr val="tx1"/>
                </a:solidFill>
                <a:effectLst/>
              </a:rPr>
              <a:t>Kumar </a:t>
            </a:r>
            <a:r>
              <a:rPr lang="en-US" b="1" i="1" dirty="0">
                <a:solidFill>
                  <a:schemeClr val="tx1"/>
                </a:solidFill>
                <a:effectLst/>
              </a:rPr>
              <a:t>and H. Eugene Stanley, NATURE </a:t>
            </a:r>
            <a:r>
              <a:rPr lang="en-US" b="1" i="1" dirty="0" smtClean="0">
                <a:solidFill>
                  <a:schemeClr val="tx1"/>
                </a:solidFill>
                <a:effectLst/>
              </a:rPr>
              <a:t>PHYSICS 6, 685 (2010))</a:t>
            </a:r>
            <a:endParaRPr lang="ru-RU" i="1" dirty="0">
              <a:solidFill>
                <a:schemeClr val="tx1"/>
              </a:solidFill>
              <a:effectLst/>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65" y="3717985"/>
            <a:ext cx="2564767" cy="17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722" y="3753331"/>
            <a:ext cx="2545983" cy="175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708" y="5871557"/>
            <a:ext cx="528637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966" y="3465007"/>
            <a:ext cx="2554492" cy="241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458" y="3365943"/>
            <a:ext cx="2664296" cy="248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8705" y="3554882"/>
            <a:ext cx="2986800" cy="211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08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pPr algn="ctr"/>
            <a:r>
              <a:rPr lang="ru-RU" sz="3200" b="1" i="1" dirty="0" smtClean="0">
                <a:solidFill>
                  <a:srgbClr val="FF0000"/>
                </a:solidFill>
              </a:rPr>
              <a:t>Мотивация</a:t>
            </a:r>
            <a:r>
              <a:rPr lang="en-US" sz="3200" b="1" i="1" dirty="0" smtClean="0"/>
              <a:t> </a:t>
            </a:r>
            <a:r>
              <a:rPr lang="ru-RU" sz="3200" b="1" i="1" dirty="0" smtClean="0"/>
              <a:t>и Содержание</a:t>
            </a:r>
            <a:endParaRPr lang="ru-RU" sz="3200" b="1" i="1" dirty="0"/>
          </a:p>
        </p:txBody>
      </p:sp>
      <p:sp>
        <p:nvSpPr>
          <p:cNvPr id="3" name="Объект 2"/>
          <p:cNvSpPr>
            <a:spLocks noGrp="1"/>
          </p:cNvSpPr>
          <p:nvPr>
            <p:ph idx="1"/>
          </p:nvPr>
        </p:nvSpPr>
        <p:spPr>
          <a:xfrm>
            <a:off x="390364" y="959252"/>
            <a:ext cx="8363272" cy="5328592"/>
          </a:xfrm>
        </p:spPr>
        <p:txBody>
          <a:bodyPr/>
          <a:lstStyle/>
          <a:p>
            <a:pPr>
              <a:buFont typeface="Arial" pitchFamily="34" charset="0"/>
              <a:buChar char="•"/>
            </a:pPr>
            <a:r>
              <a:rPr lang="ru-RU" sz="2400" b="1" i="1" dirty="0" smtClean="0">
                <a:solidFill>
                  <a:srgbClr val="FF0000"/>
                </a:solidFill>
                <a:latin typeface="+mj-lt"/>
              </a:rPr>
              <a:t>Влияние </a:t>
            </a:r>
            <a:r>
              <a:rPr lang="ru-RU" sz="2400" b="1" i="1" dirty="0" err="1" smtClean="0">
                <a:solidFill>
                  <a:srgbClr val="FF0000"/>
                </a:solidFill>
                <a:latin typeface="+mj-lt"/>
              </a:rPr>
              <a:t>конфайнмента</a:t>
            </a:r>
            <a:r>
              <a:rPr lang="ru-RU" sz="2400" b="1" i="1" dirty="0" smtClean="0">
                <a:solidFill>
                  <a:srgbClr val="FF0000"/>
                </a:solidFill>
                <a:latin typeface="+mj-lt"/>
              </a:rPr>
              <a:t> на структуру и термодинамические свойства жидкостей</a:t>
            </a:r>
            <a:endParaRPr lang="en-US" sz="2400" b="1" i="1" dirty="0">
              <a:solidFill>
                <a:srgbClr val="FF0000"/>
              </a:solidFill>
              <a:latin typeface="+mj-lt"/>
            </a:endParaRPr>
          </a:p>
          <a:p>
            <a:pPr>
              <a:buFont typeface="Arial" pitchFamily="34" charset="0"/>
              <a:buChar char="•"/>
            </a:pPr>
            <a:r>
              <a:rPr lang="ru-RU" sz="2400" b="1" i="1" dirty="0" smtClean="0">
                <a:solidFill>
                  <a:srgbClr val="FF0000"/>
                </a:solidFill>
                <a:latin typeface="+mj-lt"/>
              </a:rPr>
              <a:t>Зависимость сценария плавления в </a:t>
            </a:r>
            <a:r>
              <a:rPr lang="en-US" sz="2400" b="1" i="1" dirty="0" smtClean="0">
                <a:solidFill>
                  <a:srgbClr val="FF0000"/>
                </a:solidFill>
                <a:latin typeface="+mj-lt"/>
              </a:rPr>
              <a:t>2D</a:t>
            </a:r>
            <a:r>
              <a:rPr lang="ru-RU" sz="2400" b="1" i="1" dirty="0" smtClean="0">
                <a:solidFill>
                  <a:srgbClr val="FF0000"/>
                </a:solidFill>
                <a:latin typeface="+mj-lt"/>
              </a:rPr>
              <a:t> </a:t>
            </a:r>
            <a:r>
              <a:rPr lang="ru-RU" sz="2400" b="1" i="1" dirty="0">
                <a:solidFill>
                  <a:srgbClr val="FF0000"/>
                </a:solidFill>
                <a:latin typeface="+mj-lt"/>
              </a:rPr>
              <a:t>о</a:t>
            </a:r>
            <a:r>
              <a:rPr lang="ru-RU" sz="2400" b="1" i="1" dirty="0" smtClean="0">
                <a:solidFill>
                  <a:srgbClr val="FF0000"/>
                </a:solidFill>
                <a:latin typeface="+mj-lt"/>
              </a:rPr>
              <a:t>т формы потенциала</a:t>
            </a:r>
            <a:endParaRPr lang="en-US" sz="2400" b="1" i="1" dirty="0" smtClean="0">
              <a:solidFill>
                <a:srgbClr val="FF0000"/>
              </a:solidFill>
              <a:latin typeface="+mj-lt"/>
            </a:endParaRPr>
          </a:p>
          <a:p>
            <a:pPr>
              <a:buFont typeface="Arial" pitchFamily="34" charset="0"/>
              <a:buChar char="•"/>
            </a:pPr>
            <a:r>
              <a:rPr lang="ru-RU" sz="2400" b="1" i="1" dirty="0" smtClean="0">
                <a:solidFill>
                  <a:srgbClr val="FF0000"/>
                </a:solidFill>
                <a:latin typeface="+mj-lt"/>
              </a:rPr>
              <a:t>Влияние случайного </a:t>
            </a:r>
            <a:r>
              <a:rPr lang="ru-RU" sz="2400" b="1" i="1" dirty="0" err="1" smtClean="0">
                <a:solidFill>
                  <a:srgbClr val="FF0000"/>
                </a:solidFill>
                <a:latin typeface="+mj-lt"/>
              </a:rPr>
              <a:t>пиннинга</a:t>
            </a:r>
            <a:r>
              <a:rPr lang="ru-RU" sz="2400" b="1" i="1" dirty="0" smtClean="0">
                <a:solidFill>
                  <a:srgbClr val="FF0000"/>
                </a:solidFill>
                <a:latin typeface="+mj-lt"/>
              </a:rPr>
              <a:t> на сценарий плавления в </a:t>
            </a:r>
            <a:r>
              <a:rPr lang="en-US" sz="2400" b="1" i="1" dirty="0">
                <a:solidFill>
                  <a:srgbClr val="FF0000"/>
                </a:solidFill>
                <a:latin typeface="+mj-lt"/>
              </a:rPr>
              <a:t>2</a:t>
            </a:r>
            <a:r>
              <a:rPr lang="en-US" sz="2400" b="1" i="1" dirty="0" smtClean="0">
                <a:solidFill>
                  <a:srgbClr val="FF0000"/>
                </a:solidFill>
                <a:latin typeface="+mj-lt"/>
              </a:rPr>
              <a:t>D</a:t>
            </a:r>
          </a:p>
          <a:p>
            <a:pPr marL="457200" indent="-457200">
              <a:buFont typeface="+mj-lt"/>
              <a:buAutoNum type="arabicPeriod"/>
            </a:pPr>
            <a:r>
              <a:rPr lang="ru-RU" sz="2400" b="1" i="1" dirty="0" smtClean="0">
                <a:latin typeface="+mj-lt"/>
              </a:rPr>
              <a:t>Примеры систем с </a:t>
            </a:r>
            <a:r>
              <a:rPr lang="ru-RU" sz="2400" b="1" i="1" dirty="0" err="1" smtClean="0">
                <a:latin typeface="+mj-lt"/>
              </a:rPr>
              <a:t>наноконфайнментом</a:t>
            </a:r>
            <a:r>
              <a:rPr lang="ru-RU" sz="2400" b="1" i="1" dirty="0" smtClean="0">
                <a:latin typeface="+mj-lt"/>
              </a:rPr>
              <a:t>: коллоиды и вода</a:t>
            </a:r>
          </a:p>
          <a:p>
            <a:pPr marL="457200" indent="-457200">
              <a:buFont typeface="+mj-lt"/>
              <a:buAutoNum type="arabicPeriod"/>
            </a:pPr>
            <a:r>
              <a:rPr lang="ru-RU" sz="2400" b="1" i="1" dirty="0" err="1" smtClean="0">
                <a:latin typeface="+mj-lt"/>
              </a:rPr>
              <a:t>Водоподобные</a:t>
            </a:r>
            <a:r>
              <a:rPr lang="ru-RU" sz="2400" b="1" i="1" dirty="0" smtClean="0">
                <a:latin typeface="+mj-lt"/>
              </a:rPr>
              <a:t> аномалии и потенциалы с отрицательной кривизной</a:t>
            </a:r>
            <a:endParaRPr lang="en-US" sz="2400" b="1" i="1" dirty="0" smtClean="0">
              <a:latin typeface="+mj-lt"/>
            </a:endParaRPr>
          </a:p>
          <a:p>
            <a:pPr marL="457200" indent="-457200">
              <a:buFont typeface="+mj-lt"/>
              <a:buAutoNum type="arabicPeriod"/>
            </a:pPr>
            <a:r>
              <a:rPr lang="ru-RU" sz="2400" b="1" i="1" dirty="0" smtClean="0">
                <a:latin typeface="+mj-lt"/>
              </a:rPr>
              <a:t>Сценарии плавления в </a:t>
            </a:r>
            <a:r>
              <a:rPr lang="en-US" sz="2400" b="1" i="1" dirty="0" smtClean="0">
                <a:latin typeface="+mj-lt"/>
              </a:rPr>
              <a:t>2D </a:t>
            </a:r>
          </a:p>
          <a:p>
            <a:pPr marL="457200" indent="-457200">
              <a:buFont typeface="+mj-lt"/>
              <a:buAutoNum type="arabicPeriod"/>
            </a:pPr>
            <a:r>
              <a:rPr lang="ru-RU" sz="2400" b="1" i="1" dirty="0" smtClean="0">
                <a:latin typeface="+mj-lt"/>
              </a:rPr>
              <a:t>Влияние случайного </a:t>
            </a:r>
            <a:r>
              <a:rPr lang="ru-RU" sz="2400" b="1" i="1" dirty="0" err="1" smtClean="0">
                <a:latin typeface="+mj-lt"/>
              </a:rPr>
              <a:t>пиннинга</a:t>
            </a:r>
            <a:r>
              <a:rPr lang="ru-RU" sz="2400" b="1" i="1" dirty="0" smtClean="0">
                <a:latin typeface="+mj-lt"/>
              </a:rPr>
              <a:t> на сценарии плавления </a:t>
            </a:r>
            <a:endParaRPr lang="en-US" sz="2400" b="1" i="1" dirty="0" smtClean="0">
              <a:latin typeface="+mj-lt"/>
            </a:endParaRPr>
          </a:p>
        </p:txBody>
      </p:sp>
    </p:spTree>
    <p:extLst>
      <p:ext uri="{BB962C8B-B14F-4D97-AF65-F5344CB8AC3E}">
        <p14:creationId xmlns:p14="http://schemas.microsoft.com/office/powerpoint/2010/main" val="4061320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918939"/>
          </a:xfrm>
        </p:spPr>
        <p:txBody>
          <a:bodyPr/>
          <a:lstStyle/>
          <a:p>
            <a:pPr algn="ctr"/>
            <a:r>
              <a:rPr lang="en-US" sz="2800" b="1" i="1" dirty="0"/>
              <a:t>Computer simulations and experimental study of water in slit pores</a:t>
            </a:r>
            <a:endParaRPr lang="ru-RU" sz="2800" dirty="0"/>
          </a:p>
        </p:txBody>
      </p:sp>
      <p:sp>
        <p:nvSpPr>
          <p:cNvPr id="3" name="TextBox 2"/>
          <p:cNvSpPr txBox="1"/>
          <p:nvPr/>
        </p:nvSpPr>
        <p:spPr>
          <a:xfrm>
            <a:off x="395536" y="1484784"/>
            <a:ext cx="8352928" cy="830997"/>
          </a:xfrm>
          <a:prstGeom prst="rect">
            <a:avLst/>
          </a:prstGeom>
          <a:noFill/>
        </p:spPr>
        <p:txBody>
          <a:bodyPr wrap="square" rtlCol="0">
            <a:spAutoFit/>
          </a:bodyPr>
          <a:lstStyle/>
          <a:p>
            <a:pPr algn="just"/>
            <a:r>
              <a:rPr lang="en-US" b="1" i="1" dirty="0" smtClean="0">
                <a:solidFill>
                  <a:schemeClr val="tx1"/>
                </a:solidFill>
                <a:effectLst/>
              </a:rPr>
              <a:t>The </a:t>
            </a:r>
            <a:r>
              <a:rPr lang="en-US" b="1" i="1" dirty="0">
                <a:solidFill>
                  <a:schemeClr val="tx1"/>
                </a:solidFill>
                <a:effectLst/>
              </a:rPr>
              <a:t>phase diagram of two </a:t>
            </a:r>
            <a:r>
              <a:rPr lang="en-US" b="1" i="1" dirty="0" smtClean="0">
                <a:solidFill>
                  <a:schemeClr val="tx1"/>
                </a:solidFill>
                <a:effectLst/>
              </a:rPr>
              <a:t>layers of (TIP4P and </a:t>
            </a:r>
            <a:r>
              <a:rPr lang="en-US" b="1" i="1" dirty="0" err="1" smtClean="0">
                <a:solidFill>
                  <a:schemeClr val="tx1"/>
                </a:solidFill>
                <a:effectLst/>
              </a:rPr>
              <a:t>mW</a:t>
            </a:r>
            <a:r>
              <a:rPr lang="en-US" b="1" i="1" dirty="0" smtClean="0">
                <a:solidFill>
                  <a:schemeClr val="tx1"/>
                </a:solidFill>
                <a:effectLst/>
              </a:rPr>
              <a:t>) water </a:t>
            </a:r>
            <a:r>
              <a:rPr lang="en-US" b="1" i="1" dirty="0">
                <a:solidFill>
                  <a:schemeClr val="tx1"/>
                </a:solidFill>
                <a:effectLst/>
              </a:rPr>
              <a:t>confined between parallel non hydrogen bonding walls </a:t>
            </a:r>
            <a:r>
              <a:rPr lang="en-US" sz="1400" b="1" i="1" dirty="0">
                <a:solidFill>
                  <a:schemeClr val="tx1"/>
                </a:solidFill>
                <a:effectLst/>
              </a:rPr>
              <a:t>(Jessica C. Johnston, Noah </a:t>
            </a:r>
            <a:r>
              <a:rPr lang="en-US" sz="1400" b="1" i="1" dirty="0" err="1">
                <a:solidFill>
                  <a:schemeClr val="tx1"/>
                </a:solidFill>
                <a:effectLst/>
              </a:rPr>
              <a:t>Kastelowitz</a:t>
            </a:r>
            <a:r>
              <a:rPr lang="en-US" sz="1400" b="1" i="1" dirty="0">
                <a:solidFill>
                  <a:schemeClr val="tx1"/>
                </a:solidFill>
                <a:effectLst/>
              </a:rPr>
              <a:t>, and Valeria </a:t>
            </a:r>
            <a:r>
              <a:rPr lang="en-US" sz="1400" b="1" i="1" dirty="0" err="1" smtClean="0">
                <a:solidFill>
                  <a:schemeClr val="tx1"/>
                </a:solidFill>
                <a:effectLst/>
              </a:rPr>
              <a:t>Molinero</a:t>
            </a:r>
            <a:r>
              <a:rPr lang="en-US" sz="1400" b="1" i="1" dirty="0">
                <a:solidFill>
                  <a:schemeClr val="tx1"/>
                </a:solidFill>
                <a:effectLst/>
              </a:rPr>
              <a:t>, THE JOURNAL OF CHEMICAL PHYSICS 133, 154516 </a:t>
            </a:r>
            <a:r>
              <a:rPr lang="en-US" sz="1400" b="1" i="1" dirty="0" smtClean="0">
                <a:solidFill>
                  <a:schemeClr val="tx1"/>
                </a:solidFill>
                <a:effectLst/>
              </a:rPr>
              <a:t>(2010))</a:t>
            </a:r>
            <a:r>
              <a:rPr lang="en-US" sz="1400" dirty="0" smtClean="0"/>
              <a:t>.</a:t>
            </a:r>
            <a:endParaRPr lang="ru-RU" sz="1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333301"/>
            <a:ext cx="5184576" cy="344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135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684213" y="188913"/>
            <a:ext cx="7772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ru-RU" altLang="ru-RU" sz="3500" b="1" i="1" dirty="0" err="1">
                <a:solidFill>
                  <a:srgbClr val="0D0D0D"/>
                </a:solidFill>
                <a:effectLst/>
                <a:latin typeface="+mj-lt"/>
              </a:rPr>
              <a:t>Confined</a:t>
            </a:r>
            <a:r>
              <a:rPr lang="ru-RU" altLang="ru-RU" sz="3500" b="1" i="1" dirty="0">
                <a:solidFill>
                  <a:srgbClr val="0D0D0D"/>
                </a:solidFill>
                <a:effectLst/>
                <a:latin typeface="+mj-lt"/>
              </a:rPr>
              <a:t> </a:t>
            </a:r>
            <a:r>
              <a:rPr lang="ru-RU" altLang="ru-RU" sz="3500" b="1" i="1" dirty="0" err="1">
                <a:solidFill>
                  <a:srgbClr val="0D0D0D"/>
                </a:solidFill>
                <a:effectLst/>
                <a:latin typeface="+mj-lt"/>
              </a:rPr>
              <a:t>Water</a:t>
            </a:r>
            <a:r>
              <a:rPr lang="ru-RU" altLang="ru-RU" sz="3500" b="1" i="1" dirty="0">
                <a:solidFill>
                  <a:srgbClr val="0D0D0D"/>
                </a:solidFill>
                <a:effectLst/>
                <a:latin typeface="+mj-lt"/>
              </a:rPr>
              <a:t>: </a:t>
            </a:r>
            <a:r>
              <a:rPr lang="ru-RU" altLang="ru-RU" sz="3500" b="1" i="1" dirty="0" err="1">
                <a:solidFill>
                  <a:srgbClr val="0D0D0D"/>
                </a:solidFill>
                <a:effectLst/>
                <a:latin typeface="+mj-lt"/>
              </a:rPr>
              <a:t>hydrophilic</a:t>
            </a:r>
            <a:r>
              <a:rPr lang="ru-RU" altLang="ru-RU" sz="3500" b="1" i="1" dirty="0">
                <a:solidFill>
                  <a:srgbClr val="0D0D0D"/>
                </a:solidFill>
                <a:effectLst/>
                <a:latin typeface="+mj-lt"/>
              </a:rPr>
              <a:t> </a:t>
            </a:r>
            <a:r>
              <a:rPr lang="ru-RU" altLang="ru-RU" sz="3500" b="1" i="1" dirty="0" err="1">
                <a:solidFill>
                  <a:srgbClr val="0D0D0D"/>
                </a:solidFill>
                <a:effectLst/>
                <a:latin typeface="+mj-lt"/>
              </a:rPr>
              <a:t>confinement</a:t>
            </a:r>
            <a:endParaRPr lang="ru-RU" altLang="ru-RU" sz="3500" b="1" i="1" dirty="0">
              <a:solidFill>
                <a:srgbClr val="0D0D0D"/>
              </a:solidFill>
              <a:effectLst/>
              <a:latin typeface="+mj-lt"/>
            </a:endParaRPr>
          </a:p>
        </p:txBody>
      </p:sp>
      <p:pic>
        <p:nvPicPr>
          <p:cNvPr id="5123" name="Рисунок 2" descr="AlPO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24" y="1357538"/>
            <a:ext cx="24606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Прямоугольник 3"/>
          <p:cNvSpPr>
            <a:spLocks noChangeArrowheads="1"/>
          </p:cNvSpPr>
          <p:nvPr/>
        </p:nvSpPr>
        <p:spPr bwMode="auto">
          <a:xfrm>
            <a:off x="98424" y="5452369"/>
            <a:ext cx="30972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i="1" dirty="0">
                <a:solidFill>
                  <a:schemeClr val="tx1"/>
                </a:solidFill>
                <a:effectLst/>
              </a:rPr>
              <a:t>F. G. </a:t>
            </a:r>
            <a:r>
              <a:rPr lang="ru-RU" altLang="ru-RU" b="1" i="1" dirty="0" err="1">
                <a:solidFill>
                  <a:schemeClr val="tx1"/>
                </a:solidFill>
                <a:effectLst/>
              </a:rPr>
              <a:t>Alabarse</a:t>
            </a:r>
            <a:r>
              <a:rPr lang="ru-RU" altLang="ru-RU" b="1" i="1" dirty="0">
                <a:solidFill>
                  <a:schemeClr val="tx1"/>
                </a:solidFill>
                <a:effectLst/>
              </a:rPr>
              <a:t> </a:t>
            </a:r>
            <a:r>
              <a:rPr lang="ru-RU" altLang="ru-RU" b="1" i="1" dirty="0" err="1">
                <a:solidFill>
                  <a:schemeClr val="tx1"/>
                </a:solidFill>
                <a:effectLst/>
              </a:rPr>
              <a:t>et</a:t>
            </a:r>
            <a:r>
              <a:rPr lang="ru-RU" altLang="ru-RU" b="1" i="1" dirty="0">
                <a:solidFill>
                  <a:schemeClr val="tx1"/>
                </a:solidFill>
                <a:effectLst/>
              </a:rPr>
              <a:t> </a:t>
            </a:r>
            <a:r>
              <a:rPr lang="ru-RU" altLang="ru-RU" b="1" i="1" dirty="0" err="1">
                <a:solidFill>
                  <a:schemeClr val="tx1"/>
                </a:solidFill>
                <a:effectLst/>
              </a:rPr>
              <a:t>al</a:t>
            </a:r>
            <a:r>
              <a:rPr lang="ru-RU" altLang="ru-RU" b="1" i="1" dirty="0">
                <a:solidFill>
                  <a:schemeClr val="tx1"/>
                </a:solidFill>
                <a:effectLst/>
              </a:rPr>
              <a:t>. </a:t>
            </a:r>
            <a:r>
              <a:rPr lang="ru-RU" altLang="ru-RU" b="1" i="1" dirty="0" err="1">
                <a:solidFill>
                  <a:schemeClr val="tx1"/>
                </a:solidFill>
                <a:effectLst/>
              </a:rPr>
              <a:t>Phys</a:t>
            </a:r>
            <a:r>
              <a:rPr lang="ru-RU" altLang="ru-RU" b="1" i="1" dirty="0">
                <a:solidFill>
                  <a:schemeClr val="tx1"/>
                </a:solidFill>
                <a:effectLst/>
              </a:rPr>
              <a:t>. </a:t>
            </a:r>
            <a:r>
              <a:rPr lang="ru-RU" altLang="ru-RU" b="1" i="1" dirty="0" err="1">
                <a:solidFill>
                  <a:schemeClr val="tx1"/>
                </a:solidFill>
                <a:effectLst/>
              </a:rPr>
              <a:t>Rev</a:t>
            </a:r>
            <a:r>
              <a:rPr lang="ru-RU" altLang="ru-RU" b="1" i="1" dirty="0">
                <a:solidFill>
                  <a:schemeClr val="tx1"/>
                </a:solidFill>
                <a:effectLst/>
              </a:rPr>
              <a:t>. </a:t>
            </a:r>
            <a:r>
              <a:rPr lang="ru-RU" altLang="ru-RU" b="1" i="1" dirty="0" err="1">
                <a:solidFill>
                  <a:schemeClr val="tx1"/>
                </a:solidFill>
                <a:effectLst/>
              </a:rPr>
              <a:t>Lett</a:t>
            </a:r>
            <a:r>
              <a:rPr lang="ru-RU" altLang="ru-RU" b="1" i="1" dirty="0">
                <a:solidFill>
                  <a:schemeClr val="tx1"/>
                </a:solidFill>
                <a:effectLst/>
              </a:rPr>
              <a:t>. 109, 035701 (2012)</a:t>
            </a:r>
            <a:endParaRPr lang="ru-RU" altLang="ru-RU" i="1" dirty="0">
              <a:solidFill>
                <a:schemeClr val="tx1"/>
              </a:solidFill>
              <a:effectLst/>
            </a:endParaRPr>
          </a:p>
        </p:txBody>
      </p:sp>
      <p:pic>
        <p:nvPicPr>
          <p:cNvPr id="5125" name="Рисунок 4" descr="silica-wa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22600" y="1412875"/>
            <a:ext cx="6121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Прямоугольник 5"/>
          <p:cNvSpPr>
            <a:spLocks noChangeArrowheads="1"/>
          </p:cNvSpPr>
          <p:nvPr/>
        </p:nvSpPr>
        <p:spPr bwMode="auto">
          <a:xfrm>
            <a:off x="2916238" y="4221163"/>
            <a:ext cx="6227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1600" b="1" dirty="0">
                <a:solidFill>
                  <a:schemeClr val="tx1"/>
                </a:solidFill>
                <a:effectLst/>
              </a:rPr>
              <a:t>R. </a:t>
            </a:r>
            <a:r>
              <a:rPr lang="ru-RU" altLang="ru-RU" sz="1600" b="1" dirty="0" err="1">
                <a:solidFill>
                  <a:schemeClr val="tx1"/>
                </a:solidFill>
                <a:effectLst/>
              </a:rPr>
              <a:t>Renou</a:t>
            </a:r>
            <a:r>
              <a:rPr lang="ru-RU" altLang="ru-RU" sz="1600" b="1" dirty="0">
                <a:solidFill>
                  <a:schemeClr val="tx1"/>
                </a:solidFill>
                <a:effectLst/>
              </a:rPr>
              <a:t> </a:t>
            </a:r>
            <a:r>
              <a:rPr lang="ru-RU" altLang="ru-RU" sz="1600" b="1" dirty="0" err="1">
                <a:solidFill>
                  <a:schemeClr val="tx1"/>
                </a:solidFill>
                <a:effectLst/>
              </a:rPr>
              <a:t>et</a:t>
            </a:r>
            <a:r>
              <a:rPr lang="ru-RU" altLang="ru-RU" sz="1600" b="1" dirty="0">
                <a:solidFill>
                  <a:schemeClr val="tx1"/>
                </a:solidFill>
                <a:effectLst/>
              </a:rPr>
              <a:t> </a:t>
            </a:r>
            <a:r>
              <a:rPr lang="ru-RU" altLang="ru-RU" sz="1600" b="1" dirty="0" err="1">
                <a:solidFill>
                  <a:schemeClr val="tx1"/>
                </a:solidFill>
                <a:effectLst/>
              </a:rPr>
              <a:t>al</a:t>
            </a:r>
            <a:r>
              <a:rPr lang="ru-RU" altLang="ru-RU" sz="1600" b="1" dirty="0">
                <a:solidFill>
                  <a:schemeClr val="tx1"/>
                </a:solidFill>
                <a:effectLst/>
              </a:rPr>
              <a:t>. J. </a:t>
            </a:r>
            <a:r>
              <a:rPr lang="ru-RU" altLang="ru-RU" sz="1600" b="1" dirty="0" err="1">
                <a:solidFill>
                  <a:schemeClr val="tx1"/>
                </a:solidFill>
                <a:effectLst/>
              </a:rPr>
              <a:t>Chem</a:t>
            </a:r>
            <a:r>
              <a:rPr lang="ru-RU" altLang="ru-RU" sz="1600" b="1" dirty="0">
                <a:solidFill>
                  <a:schemeClr val="tx1"/>
                </a:solidFill>
                <a:effectLst/>
              </a:rPr>
              <a:t>. </a:t>
            </a:r>
            <a:r>
              <a:rPr lang="ru-RU" altLang="ru-RU" sz="1600" b="1" dirty="0" err="1">
                <a:solidFill>
                  <a:schemeClr val="tx1"/>
                </a:solidFill>
                <a:effectLst/>
              </a:rPr>
              <a:t>Phys</a:t>
            </a:r>
            <a:r>
              <a:rPr lang="ru-RU" altLang="ru-RU" sz="1600" b="1" dirty="0">
                <a:solidFill>
                  <a:schemeClr val="tx1"/>
                </a:solidFill>
                <a:effectLst/>
              </a:rPr>
              <a:t>. 140, 044704 (2014</a:t>
            </a:r>
            <a:r>
              <a:rPr lang="ru-RU" altLang="ru-RU" sz="1600" b="1" dirty="0">
                <a:solidFill>
                  <a:schemeClr val="tx1"/>
                </a:solidFill>
              </a:rPr>
              <a:t>)</a:t>
            </a:r>
            <a:endParaRPr lang="ru-RU" altLang="ru-RU" sz="1600" dirty="0">
              <a:solidFill>
                <a:schemeClr val="tx1"/>
              </a:solidFill>
            </a:endParaRPr>
          </a:p>
        </p:txBody>
      </p:sp>
      <p:sp>
        <p:nvSpPr>
          <p:cNvPr id="7" name="Прямоугольник 6"/>
          <p:cNvSpPr/>
          <p:nvPr/>
        </p:nvSpPr>
        <p:spPr>
          <a:xfrm>
            <a:off x="3419475" y="5181600"/>
            <a:ext cx="5653088" cy="830997"/>
          </a:xfrm>
          <a:prstGeom prst="rect">
            <a:avLst/>
          </a:prstGeom>
        </p:spPr>
        <p:txBody>
          <a:bodyPr>
            <a:spAutoFit/>
          </a:bodyPr>
          <a:lstStyle/>
          <a:p>
            <a:pPr>
              <a:buFont typeface="Times New Roman" pitchFamily="16" charset="0"/>
              <a:buNone/>
              <a:defRPr/>
            </a:pPr>
            <a:r>
              <a:rPr lang="ru-RU" b="1" dirty="0" err="1">
                <a:solidFill>
                  <a:schemeClr val="tx1"/>
                </a:solidFill>
                <a:effectLst/>
                <a:latin typeface="Verdana" pitchFamily="32" charset="0"/>
                <a:ea typeface="Microsoft YaHei" charset="-122"/>
              </a:rPr>
              <a:t>Usually</a:t>
            </a:r>
            <a:r>
              <a:rPr lang="ru-RU" b="1" dirty="0">
                <a:solidFill>
                  <a:schemeClr val="tx1"/>
                </a:solidFill>
                <a:effectLst/>
                <a:latin typeface="Verdana" pitchFamily="32" charset="0"/>
                <a:ea typeface="Microsoft YaHei" charset="-122"/>
              </a:rPr>
              <a:t> </a:t>
            </a:r>
            <a:r>
              <a:rPr lang="ru-RU" b="1" dirty="0" err="1">
                <a:solidFill>
                  <a:schemeClr val="tx1"/>
                </a:solidFill>
                <a:effectLst/>
                <a:latin typeface="Verdana" pitchFamily="32" charset="0"/>
                <a:ea typeface="Microsoft YaHei" charset="-122"/>
              </a:rPr>
              <a:t>in</a:t>
            </a:r>
            <a:r>
              <a:rPr lang="ru-RU" b="1" dirty="0">
                <a:solidFill>
                  <a:schemeClr val="tx1"/>
                </a:solidFill>
                <a:effectLst/>
                <a:latin typeface="Verdana" pitchFamily="32" charset="0"/>
                <a:ea typeface="Microsoft YaHei" charset="-122"/>
              </a:rPr>
              <a:t> </a:t>
            </a:r>
            <a:r>
              <a:rPr lang="ru-RU" b="1" dirty="0" err="1">
                <a:solidFill>
                  <a:schemeClr val="accent6"/>
                </a:solidFill>
                <a:effectLst/>
                <a:latin typeface="Verdana" pitchFamily="32" charset="0"/>
                <a:ea typeface="Microsoft YaHei" charset="-122"/>
              </a:rPr>
              <a:t>hydrophobic</a:t>
            </a:r>
            <a:r>
              <a:rPr lang="ru-RU" b="1" dirty="0">
                <a:solidFill>
                  <a:schemeClr val="tx1"/>
                </a:solidFill>
                <a:effectLst/>
                <a:latin typeface="Verdana" pitchFamily="32" charset="0"/>
                <a:ea typeface="Microsoft YaHei" charset="-122"/>
              </a:rPr>
              <a:t> </a:t>
            </a:r>
            <a:r>
              <a:rPr lang="ru-RU" b="1" dirty="0" err="1">
                <a:solidFill>
                  <a:schemeClr val="tx1"/>
                </a:solidFill>
                <a:effectLst/>
                <a:latin typeface="Verdana" pitchFamily="32" charset="0"/>
                <a:ea typeface="Microsoft YaHei" charset="-122"/>
              </a:rPr>
              <a:t>confinement</a:t>
            </a:r>
            <a:r>
              <a:rPr lang="ru-RU" b="1" dirty="0">
                <a:solidFill>
                  <a:schemeClr val="tx1"/>
                </a:solidFill>
                <a:effectLst/>
                <a:latin typeface="Verdana" pitchFamily="32" charset="0"/>
                <a:ea typeface="Microsoft YaHei" charset="-122"/>
              </a:rPr>
              <a:t> </a:t>
            </a:r>
            <a:r>
              <a:rPr lang="ru-RU" b="1" dirty="0" err="1">
                <a:solidFill>
                  <a:schemeClr val="accent6"/>
                </a:solidFill>
                <a:effectLst/>
                <a:latin typeface="Verdana" pitchFamily="32" charset="0"/>
                <a:ea typeface="Microsoft YaHei" charset="-122"/>
              </a:rPr>
              <a:t>ordered</a:t>
            </a:r>
            <a:r>
              <a:rPr lang="ru-RU" b="1" dirty="0">
                <a:solidFill>
                  <a:schemeClr val="accent6"/>
                </a:solidFill>
                <a:effectLst/>
                <a:latin typeface="Verdana" pitchFamily="32" charset="0"/>
                <a:ea typeface="Microsoft YaHei" charset="-122"/>
              </a:rPr>
              <a:t> </a:t>
            </a:r>
            <a:r>
              <a:rPr lang="ru-RU" b="1" dirty="0" err="1">
                <a:solidFill>
                  <a:schemeClr val="accent6"/>
                </a:solidFill>
                <a:effectLst/>
                <a:latin typeface="Verdana" pitchFamily="32" charset="0"/>
                <a:ea typeface="Microsoft YaHei" charset="-122"/>
              </a:rPr>
              <a:t>structures</a:t>
            </a:r>
            <a:r>
              <a:rPr lang="ru-RU" b="1" dirty="0">
                <a:solidFill>
                  <a:schemeClr val="accent6"/>
                </a:solidFill>
                <a:effectLst/>
                <a:latin typeface="Verdana" pitchFamily="32" charset="0"/>
                <a:ea typeface="Microsoft YaHei" charset="-122"/>
              </a:rPr>
              <a:t> </a:t>
            </a:r>
            <a:r>
              <a:rPr lang="ru-RU" b="1" dirty="0" err="1">
                <a:solidFill>
                  <a:schemeClr val="accent6"/>
                </a:solidFill>
                <a:effectLst/>
                <a:latin typeface="Verdana" pitchFamily="32" charset="0"/>
                <a:ea typeface="Microsoft YaHei" charset="-122"/>
              </a:rPr>
              <a:t>are</a:t>
            </a:r>
            <a:r>
              <a:rPr lang="ru-RU" b="1" dirty="0">
                <a:solidFill>
                  <a:schemeClr val="accent6"/>
                </a:solidFill>
                <a:effectLst/>
                <a:latin typeface="Verdana" pitchFamily="32" charset="0"/>
                <a:ea typeface="Microsoft YaHei" charset="-122"/>
              </a:rPr>
              <a:t> </a:t>
            </a:r>
            <a:r>
              <a:rPr lang="ru-RU" b="1" dirty="0" err="1">
                <a:solidFill>
                  <a:schemeClr val="accent6"/>
                </a:solidFill>
                <a:effectLst/>
                <a:latin typeface="Verdana" pitchFamily="32" charset="0"/>
                <a:ea typeface="Microsoft YaHei" charset="-122"/>
              </a:rPr>
              <a:t>formed</a:t>
            </a:r>
            <a:r>
              <a:rPr lang="ru-RU" b="1" dirty="0">
                <a:solidFill>
                  <a:schemeClr val="accent6"/>
                </a:solidFill>
                <a:effectLst/>
                <a:latin typeface="Verdana" pitchFamily="32" charset="0"/>
                <a:ea typeface="Microsoft YaHei" charset="-122"/>
              </a:rPr>
              <a:t> </a:t>
            </a:r>
            <a:r>
              <a:rPr lang="ru-RU" b="1" dirty="0" err="1">
                <a:solidFill>
                  <a:schemeClr val="tx1"/>
                </a:solidFill>
                <a:effectLst/>
                <a:latin typeface="Verdana" pitchFamily="32" charset="0"/>
                <a:ea typeface="Microsoft YaHei" charset="-122"/>
              </a:rPr>
              <a:t>while</a:t>
            </a:r>
            <a:r>
              <a:rPr lang="ru-RU" b="1" dirty="0">
                <a:solidFill>
                  <a:schemeClr val="tx1"/>
                </a:solidFill>
                <a:effectLst/>
                <a:latin typeface="Verdana" pitchFamily="32" charset="0"/>
                <a:ea typeface="Microsoft YaHei" charset="-122"/>
              </a:rPr>
              <a:t> </a:t>
            </a:r>
            <a:r>
              <a:rPr lang="ru-RU" b="1" dirty="0" err="1">
                <a:solidFill>
                  <a:schemeClr val="tx1"/>
                </a:solidFill>
                <a:effectLst/>
                <a:latin typeface="Verdana" pitchFamily="32" charset="0"/>
                <a:ea typeface="Microsoft YaHei" charset="-122"/>
              </a:rPr>
              <a:t>in</a:t>
            </a:r>
            <a:r>
              <a:rPr lang="ru-RU" b="1" dirty="0">
                <a:solidFill>
                  <a:schemeClr val="tx1"/>
                </a:solidFill>
                <a:effectLst/>
                <a:latin typeface="Verdana" pitchFamily="32" charset="0"/>
                <a:ea typeface="Microsoft YaHei" charset="-122"/>
              </a:rPr>
              <a:t> </a:t>
            </a:r>
            <a:r>
              <a:rPr lang="ru-RU" b="1" dirty="0" err="1">
                <a:solidFill>
                  <a:schemeClr val="accent1">
                    <a:lumMod val="50000"/>
                  </a:schemeClr>
                </a:solidFill>
                <a:effectLst/>
                <a:latin typeface="Verdana" pitchFamily="32" charset="0"/>
                <a:ea typeface="Microsoft YaHei" charset="-122"/>
              </a:rPr>
              <a:t>hydrophilic</a:t>
            </a:r>
            <a:r>
              <a:rPr lang="ru-RU" b="1" dirty="0">
                <a:solidFill>
                  <a:schemeClr val="tx1"/>
                </a:solidFill>
                <a:effectLst/>
                <a:latin typeface="Verdana" pitchFamily="32" charset="0"/>
                <a:ea typeface="Microsoft YaHei" charset="-122"/>
              </a:rPr>
              <a:t> </a:t>
            </a:r>
            <a:r>
              <a:rPr lang="ru-RU" b="1" dirty="0" err="1">
                <a:solidFill>
                  <a:schemeClr val="tx1"/>
                </a:solidFill>
                <a:effectLst/>
                <a:latin typeface="Verdana" pitchFamily="32" charset="0"/>
                <a:ea typeface="Microsoft YaHei" charset="-122"/>
              </a:rPr>
              <a:t>one</a:t>
            </a:r>
            <a:r>
              <a:rPr lang="ru-RU" b="1" dirty="0">
                <a:solidFill>
                  <a:schemeClr val="tx1"/>
                </a:solidFill>
                <a:effectLst/>
                <a:latin typeface="Verdana" pitchFamily="32" charset="0"/>
                <a:ea typeface="Microsoft YaHei" charset="-122"/>
              </a:rPr>
              <a:t> </a:t>
            </a:r>
            <a:r>
              <a:rPr lang="ru-RU" b="1" dirty="0" err="1">
                <a:solidFill>
                  <a:schemeClr val="accent1">
                    <a:lumMod val="50000"/>
                  </a:schemeClr>
                </a:solidFill>
                <a:effectLst/>
                <a:latin typeface="Verdana" pitchFamily="32" charset="0"/>
                <a:ea typeface="Microsoft YaHei" charset="-122"/>
              </a:rPr>
              <a:t>glass</a:t>
            </a:r>
            <a:r>
              <a:rPr lang="ru-RU" b="1" dirty="0">
                <a:solidFill>
                  <a:schemeClr val="accent1">
                    <a:lumMod val="50000"/>
                  </a:schemeClr>
                </a:solidFill>
                <a:effectLst/>
                <a:latin typeface="Verdana" pitchFamily="32" charset="0"/>
                <a:ea typeface="Microsoft YaHei" charset="-122"/>
              </a:rPr>
              <a:t> </a:t>
            </a:r>
            <a:r>
              <a:rPr lang="ru-RU" b="1" dirty="0" err="1">
                <a:solidFill>
                  <a:schemeClr val="accent1">
                    <a:lumMod val="50000"/>
                  </a:schemeClr>
                </a:solidFill>
                <a:effectLst/>
                <a:latin typeface="Verdana" pitchFamily="32" charset="0"/>
                <a:ea typeface="Microsoft YaHei" charset="-122"/>
              </a:rPr>
              <a:t>transition</a:t>
            </a:r>
            <a:r>
              <a:rPr lang="ru-RU" b="1" dirty="0">
                <a:solidFill>
                  <a:schemeClr val="accent1">
                    <a:lumMod val="50000"/>
                  </a:schemeClr>
                </a:solidFill>
                <a:effectLst/>
                <a:latin typeface="Verdana" pitchFamily="32" charset="0"/>
                <a:ea typeface="Microsoft YaHei" charset="-122"/>
              </a:rPr>
              <a:t> </a:t>
            </a:r>
            <a:r>
              <a:rPr lang="ru-RU" b="1" dirty="0" err="1">
                <a:solidFill>
                  <a:schemeClr val="tx1"/>
                </a:solidFill>
                <a:effectLst/>
                <a:latin typeface="Verdana" pitchFamily="32" charset="0"/>
                <a:ea typeface="Microsoft YaHei" charset="-122"/>
              </a:rPr>
              <a:t>takes</a:t>
            </a:r>
            <a:r>
              <a:rPr lang="ru-RU" b="1" dirty="0">
                <a:solidFill>
                  <a:schemeClr val="tx1"/>
                </a:solidFill>
                <a:effectLst/>
                <a:latin typeface="Verdana" pitchFamily="32" charset="0"/>
                <a:ea typeface="Microsoft YaHei" charset="-122"/>
              </a:rPr>
              <a:t> </a:t>
            </a:r>
            <a:r>
              <a:rPr lang="ru-RU" b="1" dirty="0" err="1">
                <a:solidFill>
                  <a:schemeClr val="tx1"/>
                </a:solidFill>
                <a:effectLst/>
                <a:latin typeface="Verdana" pitchFamily="32" charset="0"/>
                <a:ea typeface="Microsoft YaHei" charset="-122"/>
              </a:rPr>
              <a:t>place</a:t>
            </a:r>
            <a:endParaRPr lang="ru-RU" dirty="0">
              <a:solidFill>
                <a:schemeClr val="tx1"/>
              </a:solidFill>
              <a:effectLst/>
              <a:latin typeface="Verdana" pitchFamily="32" charset="0"/>
              <a:ea typeface="Microsoft YaHei" charset="-122"/>
            </a:endParaRPr>
          </a:p>
        </p:txBody>
      </p:sp>
      <p:graphicFrame>
        <p:nvGraphicFramePr>
          <p:cNvPr id="5128" name="Object 2"/>
          <p:cNvGraphicFramePr>
            <a:graphicFrameLocks noChangeAspect="1"/>
          </p:cNvGraphicFramePr>
          <p:nvPr>
            <p:extLst>
              <p:ext uri="{D42A27DB-BD31-4B8C-83A1-F6EECF244321}">
                <p14:modId xmlns:p14="http://schemas.microsoft.com/office/powerpoint/2010/main" val="1550487075"/>
              </p:ext>
            </p:extLst>
          </p:nvPr>
        </p:nvGraphicFramePr>
        <p:xfrm>
          <a:off x="550862" y="675481"/>
          <a:ext cx="1555750" cy="755650"/>
        </p:xfrm>
        <a:graphic>
          <a:graphicData uri="http://schemas.openxmlformats.org/presentationml/2006/ole">
            <mc:AlternateContent xmlns:mc="http://schemas.openxmlformats.org/markup-compatibility/2006">
              <mc:Choice xmlns:v="urn:schemas-microsoft-com:vml" Requires="v">
                <p:oleObj spid="_x0000_s3087" name="Формула" r:id="rId6" imgW="444114" imgH="215713" progId="Equation.3">
                  <p:embed/>
                </p:oleObj>
              </mc:Choice>
              <mc:Fallback>
                <p:oleObj name="Формула" r:id="rId6" imgW="444114"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 y="675481"/>
                        <a:ext cx="1555750" cy="75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84794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990947"/>
          </a:xfrm>
        </p:spPr>
        <p:txBody>
          <a:bodyPr/>
          <a:lstStyle/>
          <a:p>
            <a:pPr algn="ctr"/>
            <a:r>
              <a:rPr lang="en-US" sz="2800" b="1" i="1" dirty="0"/>
              <a:t>Computer simulations and experimental study of water in slit pores</a:t>
            </a:r>
            <a:endParaRPr lang="ru-RU" sz="2800" dirty="0"/>
          </a:p>
        </p:txBody>
      </p:sp>
      <p:sp>
        <p:nvSpPr>
          <p:cNvPr id="3" name="TextBox 2"/>
          <p:cNvSpPr txBox="1"/>
          <p:nvPr/>
        </p:nvSpPr>
        <p:spPr>
          <a:xfrm>
            <a:off x="107504" y="1340768"/>
            <a:ext cx="8712968" cy="830997"/>
          </a:xfrm>
          <a:prstGeom prst="rect">
            <a:avLst/>
          </a:prstGeom>
          <a:noFill/>
        </p:spPr>
        <p:txBody>
          <a:bodyPr wrap="square" rtlCol="0">
            <a:spAutoFit/>
          </a:bodyPr>
          <a:lstStyle/>
          <a:p>
            <a:pPr algn="just"/>
            <a:r>
              <a:rPr lang="en-US" b="1" i="1" dirty="0" smtClean="0">
                <a:solidFill>
                  <a:schemeClr val="tx1"/>
                </a:solidFill>
                <a:effectLst/>
              </a:rPr>
              <a:t>The </a:t>
            </a:r>
            <a:r>
              <a:rPr lang="en-US" b="1" i="1" dirty="0">
                <a:solidFill>
                  <a:schemeClr val="tx1"/>
                </a:solidFill>
                <a:effectLst/>
              </a:rPr>
              <a:t>structure, dynamics, and transport properties </a:t>
            </a:r>
            <a:r>
              <a:rPr lang="en-US" b="1" i="1" dirty="0" smtClean="0">
                <a:solidFill>
                  <a:schemeClr val="tx1"/>
                </a:solidFill>
                <a:effectLst/>
              </a:rPr>
              <a:t>of </a:t>
            </a:r>
            <a:r>
              <a:rPr lang="en-US" b="1" i="1" dirty="0" err="1" smtClean="0">
                <a:solidFill>
                  <a:schemeClr val="tx1"/>
                </a:solidFill>
                <a:effectLst/>
              </a:rPr>
              <a:t>nano</a:t>
            </a:r>
            <a:r>
              <a:rPr lang="en-US" b="1" i="1" dirty="0">
                <a:solidFill>
                  <a:schemeClr val="tx1"/>
                </a:solidFill>
                <a:effectLst/>
              </a:rPr>
              <a:t>-confined (</a:t>
            </a:r>
            <a:r>
              <a:rPr lang="en-US" b="1" i="1" dirty="0" smtClean="0">
                <a:solidFill>
                  <a:schemeClr val="tx1"/>
                </a:solidFill>
                <a:effectLst/>
              </a:rPr>
              <a:t>SPC/E)</a:t>
            </a:r>
            <a:r>
              <a:rPr lang="en-US" b="1" i="1" dirty="0">
                <a:solidFill>
                  <a:schemeClr val="tx1"/>
                </a:solidFill>
                <a:effectLst/>
              </a:rPr>
              <a:t> </a:t>
            </a:r>
            <a:r>
              <a:rPr lang="en-US" b="1" i="1" dirty="0" smtClean="0">
                <a:solidFill>
                  <a:schemeClr val="tx1"/>
                </a:solidFill>
                <a:effectLst/>
              </a:rPr>
              <a:t>water </a:t>
            </a:r>
            <a:r>
              <a:rPr lang="en-US" b="1" i="1" dirty="0">
                <a:solidFill>
                  <a:schemeClr val="tx1"/>
                </a:solidFill>
                <a:effectLst/>
              </a:rPr>
              <a:t>between parallel graphite plates </a:t>
            </a:r>
            <a:r>
              <a:rPr lang="en-US" sz="1400" b="1" i="1" dirty="0">
                <a:solidFill>
                  <a:schemeClr val="tx1"/>
                </a:solidFill>
                <a:effectLst/>
              </a:rPr>
              <a:t>(Hamid </a:t>
            </a:r>
            <a:r>
              <a:rPr lang="en-US" sz="1400" b="1" i="1" dirty="0" err="1">
                <a:solidFill>
                  <a:schemeClr val="tx1"/>
                </a:solidFill>
                <a:effectLst/>
              </a:rPr>
              <a:t>Mosaddeghi</a:t>
            </a:r>
            <a:r>
              <a:rPr lang="en-US" sz="1400" b="1" i="1" dirty="0" smtClean="0">
                <a:solidFill>
                  <a:schemeClr val="tx1"/>
                </a:solidFill>
                <a:effectLst/>
              </a:rPr>
              <a:t>, </a:t>
            </a:r>
            <a:r>
              <a:rPr lang="en-US" sz="1400" b="1" i="1" dirty="0" err="1">
                <a:solidFill>
                  <a:schemeClr val="tx1"/>
                </a:solidFill>
                <a:effectLst/>
              </a:rPr>
              <a:t>Saman</a:t>
            </a:r>
            <a:r>
              <a:rPr lang="en-US" sz="1400" b="1" i="1" dirty="0">
                <a:solidFill>
                  <a:schemeClr val="tx1"/>
                </a:solidFill>
                <a:effectLst/>
              </a:rPr>
              <a:t> </a:t>
            </a:r>
            <a:r>
              <a:rPr lang="en-US" sz="1400" b="1" i="1" dirty="0" err="1" smtClean="0">
                <a:solidFill>
                  <a:schemeClr val="tx1"/>
                </a:solidFill>
                <a:effectLst/>
              </a:rPr>
              <a:t>Alavi</a:t>
            </a:r>
            <a:r>
              <a:rPr lang="en-US" sz="1400" b="1" i="1" dirty="0" smtClean="0">
                <a:solidFill>
                  <a:schemeClr val="tx1"/>
                </a:solidFill>
                <a:effectLst/>
              </a:rPr>
              <a:t>, </a:t>
            </a:r>
            <a:r>
              <a:rPr lang="en-US" sz="1400" b="1" i="1" dirty="0">
                <a:solidFill>
                  <a:schemeClr val="tx1"/>
                </a:solidFill>
                <a:effectLst/>
              </a:rPr>
              <a:t>M. H. </a:t>
            </a:r>
            <a:r>
              <a:rPr lang="en-US" sz="1400" b="1" i="1" dirty="0" err="1">
                <a:solidFill>
                  <a:schemeClr val="tx1"/>
                </a:solidFill>
                <a:effectLst/>
              </a:rPr>
              <a:t>Kowsari</a:t>
            </a:r>
            <a:r>
              <a:rPr lang="en-US" sz="1400" b="1" i="1" dirty="0" smtClean="0">
                <a:solidFill>
                  <a:schemeClr val="tx1"/>
                </a:solidFill>
                <a:effectLst/>
              </a:rPr>
              <a:t>, </a:t>
            </a:r>
            <a:r>
              <a:rPr lang="en-US" sz="1400" b="1" i="1" dirty="0">
                <a:solidFill>
                  <a:schemeClr val="tx1"/>
                </a:solidFill>
                <a:effectLst/>
              </a:rPr>
              <a:t>and </a:t>
            </a:r>
            <a:r>
              <a:rPr lang="en-US" sz="1400" b="1" i="1" dirty="0" err="1">
                <a:solidFill>
                  <a:schemeClr val="tx1"/>
                </a:solidFill>
                <a:effectLst/>
              </a:rPr>
              <a:t>Bijan</a:t>
            </a:r>
            <a:r>
              <a:rPr lang="en-US" sz="1400" b="1" i="1" dirty="0">
                <a:solidFill>
                  <a:schemeClr val="tx1"/>
                </a:solidFill>
                <a:effectLst/>
              </a:rPr>
              <a:t> </a:t>
            </a:r>
            <a:r>
              <a:rPr lang="en-US" sz="1400" b="1" i="1" dirty="0" err="1" smtClean="0">
                <a:solidFill>
                  <a:schemeClr val="tx1"/>
                </a:solidFill>
                <a:effectLst/>
              </a:rPr>
              <a:t>Najafi</a:t>
            </a:r>
            <a:r>
              <a:rPr lang="en-US" sz="1400" b="1" i="1" dirty="0">
                <a:solidFill>
                  <a:schemeClr val="tx1"/>
                </a:solidFill>
                <a:effectLst/>
              </a:rPr>
              <a:t>, THE JOURNAL OF CHEMICAL PHYSICS 137, 184703 (2012</a:t>
            </a:r>
            <a:r>
              <a:rPr lang="en-US" sz="1400" b="1" i="1" dirty="0" smtClean="0">
                <a:solidFill>
                  <a:schemeClr val="tx1"/>
                </a:solidFill>
                <a:effectLst/>
              </a:rPr>
              <a:t>))</a:t>
            </a:r>
            <a:endParaRPr lang="ru-RU" sz="1400" b="1" i="1" dirty="0">
              <a:solidFill>
                <a:schemeClr val="tx1"/>
              </a:solidFill>
              <a:effectLs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276872"/>
            <a:ext cx="294013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91880" y="4941168"/>
            <a:ext cx="5472608" cy="1169551"/>
          </a:xfrm>
          <a:prstGeom prst="rect">
            <a:avLst/>
          </a:prstGeom>
          <a:noFill/>
        </p:spPr>
        <p:txBody>
          <a:bodyPr wrap="square" rtlCol="0">
            <a:spAutoFit/>
          </a:bodyPr>
          <a:lstStyle/>
          <a:p>
            <a:pPr algn="just"/>
            <a:r>
              <a:rPr lang="en-US" sz="1400" b="1" dirty="0" smtClean="0">
                <a:solidFill>
                  <a:schemeClr val="tx1"/>
                </a:solidFill>
                <a:effectLst/>
              </a:rPr>
              <a:t>(a) The water layers adjacent </a:t>
            </a:r>
            <a:r>
              <a:rPr lang="en-US" sz="1400" b="1" dirty="0">
                <a:solidFill>
                  <a:schemeClr val="tx1"/>
                </a:solidFill>
                <a:effectLst/>
              </a:rPr>
              <a:t>to the graphite wall in the </a:t>
            </a:r>
            <a:r>
              <a:rPr lang="en-US" sz="1400" b="1" i="1" dirty="0">
                <a:solidFill>
                  <a:schemeClr val="tx1"/>
                </a:solidFill>
                <a:effectLst/>
              </a:rPr>
              <a:t>H </a:t>
            </a:r>
            <a:r>
              <a:rPr lang="en-US" sz="1400" b="1" dirty="0">
                <a:solidFill>
                  <a:schemeClr val="tx1"/>
                </a:solidFill>
                <a:effectLst/>
              </a:rPr>
              <a:t>= 7 Å </a:t>
            </a:r>
            <a:endParaRPr lang="en-US" sz="1400" b="1" dirty="0" smtClean="0">
              <a:solidFill>
                <a:schemeClr val="tx1"/>
              </a:solidFill>
              <a:effectLst/>
            </a:endParaRPr>
          </a:p>
          <a:p>
            <a:pPr algn="just"/>
            <a:r>
              <a:rPr lang="en-US" sz="1400" b="1" dirty="0">
                <a:solidFill>
                  <a:schemeClr val="tx1"/>
                </a:solidFill>
                <a:effectLst/>
              </a:rPr>
              <a:t>simulation. </a:t>
            </a:r>
            <a:r>
              <a:rPr lang="en-US" sz="1400" b="1" dirty="0" smtClean="0">
                <a:solidFill>
                  <a:schemeClr val="tx1"/>
                </a:solidFill>
                <a:effectLst/>
              </a:rPr>
              <a:t> (</a:t>
            </a:r>
            <a:r>
              <a:rPr lang="en-US" sz="1400" b="1" dirty="0">
                <a:solidFill>
                  <a:schemeClr val="tx1"/>
                </a:solidFill>
                <a:effectLst/>
              </a:rPr>
              <a:t>b) A view of </a:t>
            </a:r>
            <a:r>
              <a:rPr lang="en-US" sz="1400" b="1" dirty="0" smtClean="0">
                <a:solidFill>
                  <a:schemeClr val="tx1"/>
                </a:solidFill>
                <a:effectLst/>
              </a:rPr>
              <a:t>equilibrated water </a:t>
            </a:r>
            <a:r>
              <a:rPr lang="en-US" sz="1400" b="1" dirty="0">
                <a:solidFill>
                  <a:schemeClr val="tx1"/>
                </a:solidFill>
                <a:effectLst/>
              </a:rPr>
              <a:t>layer without graphite walls showing the hexagonal </a:t>
            </a:r>
            <a:r>
              <a:rPr lang="en-US" sz="1400" b="1" dirty="0" smtClean="0">
                <a:solidFill>
                  <a:schemeClr val="tx1"/>
                </a:solidFill>
                <a:effectLst/>
              </a:rPr>
              <a:t>arrangement of </a:t>
            </a:r>
            <a:r>
              <a:rPr lang="en-US" sz="1400" b="1" dirty="0">
                <a:solidFill>
                  <a:schemeClr val="tx1"/>
                </a:solidFill>
                <a:effectLst/>
              </a:rPr>
              <a:t>water molecules; (c) The geometric structure of 12 selected </a:t>
            </a:r>
            <a:r>
              <a:rPr lang="en-US" sz="1400" b="1" dirty="0" smtClean="0">
                <a:solidFill>
                  <a:schemeClr val="tx1"/>
                </a:solidFill>
                <a:effectLst/>
              </a:rPr>
              <a:t>water molecules </a:t>
            </a:r>
            <a:r>
              <a:rPr lang="en-US" sz="1400" b="1" dirty="0">
                <a:solidFill>
                  <a:schemeClr val="tx1"/>
                </a:solidFill>
                <a:effectLst/>
              </a:rPr>
              <a:t>arranged in hexagonal </a:t>
            </a:r>
            <a:r>
              <a:rPr lang="en-US" sz="1400" b="1" dirty="0" smtClean="0">
                <a:solidFill>
                  <a:schemeClr val="tx1"/>
                </a:solidFill>
                <a:effectLst/>
              </a:rPr>
              <a:t>structures.</a:t>
            </a:r>
            <a:endParaRPr lang="ru-RU" sz="1400" b="1" dirty="0">
              <a:solidFill>
                <a:schemeClr val="tx1"/>
              </a:solidFill>
              <a:effectLs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345" y="2129383"/>
            <a:ext cx="4217678" cy="281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402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918939"/>
          </a:xfrm>
        </p:spPr>
        <p:txBody>
          <a:bodyPr/>
          <a:lstStyle/>
          <a:p>
            <a:pPr algn="ctr"/>
            <a:r>
              <a:rPr lang="en-US" sz="2800" b="1" i="1" dirty="0"/>
              <a:t>Computer simulations and experimental study of water in slit pores</a:t>
            </a:r>
            <a:endParaRPr lang="ru-RU" sz="2800" dirty="0"/>
          </a:p>
        </p:txBody>
      </p:sp>
      <p:sp>
        <p:nvSpPr>
          <p:cNvPr id="3" name="TextBox 2"/>
          <p:cNvSpPr txBox="1"/>
          <p:nvPr/>
        </p:nvSpPr>
        <p:spPr>
          <a:xfrm>
            <a:off x="5868144" y="1412776"/>
            <a:ext cx="2952328" cy="4524315"/>
          </a:xfrm>
          <a:prstGeom prst="rect">
            <a:avLst/>
          </a:prstGeom>
          <a:noFill/>
        </p:spPr>
        <p:txBody>
          <a:bodyPr wrap="square" rtlCol="0">
            <a:spAutoFit/>
          </a:bodyPr>
          <a:lstStyle/>
          <a:p>
            <a:pPr algn="just"/>
            <a:r>
              <a:rPr lang="en-US" i="1" dirty="0">
                <a:solidFill>
                  <a:schemeClr val="tx1"/>
                </a:solidFill>
                <a:effectLst/>
              </a:rPr>
              <a:t>T</a:t>
            </a:r>
            <a:r>
              <a:rPr lang="en-US" i="1" dirty="0" smtClean="0">
                <a:solidFill>
                  <a:schemeClr val="tx1"/>
                </a:solidFill>
                <a:effectLst/>
              </a:rPr>
              <a:t>he </a:t>
            </a:r>
            <a:r>
              <a:rPr lang="en-US" i="1" dirty="0" err="1">
                <a:solidFill>
                  <a:schemeClr val="tx1"/>
                </a:solidFill>
                <a:effectLst/>
              </a:rPr>
              <a:t>nanoconfined</a:t>
            </a:r>
            <a:r>
              <a:rPr lang="en-US" i="1" dirty="0">
                <a:solidFill>
                  <a:schemeClr val="tx1"/>
                </a:solidFill>
                <a:effectLst/>
              </a:rPr>
              <a:t> between two graphene </a:t>
            </a:r>
            <a:r>
              <a:rPr lang="en-US" i="1" dirty="0" smtClean="0">
                <a:solidFill>
                  <a:schemeClr val="tx1"/>
                </a:solidFill>
                <a:effectLst/>
              </a:rPr>
              <a:t>sheets water at </a:t>
            </a:r>
            <a:r>
              <a:rPr lang="en-US" i="1" dirty="0">
                <a:solidFill>
                  <a:schemeClr val="tx1"/>
                </a:solidFill>
                <a:effectLst/>
              </a:rPr>
              <a:t>room temperature forms ‘square </a:t>
            </a:r>
            <a:r>
              <a:rPr lang="en-US" i="1" dirty="0" smtClean="0">
                <a:solidFill>
                  <a:schemeClr val="tx1"/>
                </a:solidFill>
                <a:effectLst/>
              </a:rPr>
              <a:t>ice’- a phase </a:t>
            </a:r>
            <a:r>
              <a:rPr lang="en-US" i="1" dirty="0">
                <a:solidFill>
                  <a:schemeClr val="tx1"/>
                </a:solidFill>
                <a:effectLst/>
              </a:rPr>
              <a:t>having </a:t>
            </a:r>
            <a:r>
              <a:rPr lang="en-US" i="1" dirty="0" smtClean="0">
                <a:solidFill>
                  <a:schemeClr val="tx1"/>
                </a:solidFill>
                <a:effectLst/>
              </a:rPr>
              <a:t>symmetry qualitatively </a:t>
            </a:r>
            <a:r>
              <a:rPr lang="en-US" i="1" dirty="0">
                <a:solidFill>
                  <a:schemeClr val="tx1"/>
                </a:solidFill>
                <a:effectLst/>
              </a:rPr>
              <a:t>different from the conventional tetrahedral </a:t>
            </a:r>
            <a:r>
              <a:rPr lang="en-US" i="1" dirty="0" smtClean="0">
                <a:solidFill>
                  <a:schemeClr val="tx1"/>
                </a:solidFill>
                <a:effectLst/>
              </a:rPr>
              <a:t>geometry of </a:t>
            </a:r>
            <a:r>
              <a:rPr lang="en-US" i="1" dirty="0">
                <a:solidFill>
                  <a:schemeClr val="tx1"/>
                </a:solidFill>
                <a:effectLst/>
              </a:rPr>
              <a:t>hydrogen bonding between </a:t>
            </a:r>
            <a:r>
              <a:rPr lang="en-US" i="1" dirty="0" smtClean="0">
                <a:solidFill>
                  <a:schemeClr val="tx1"/>
                </a:solidFill>
                <a:effectLst/>
              </a:rPr>
              <a:t>water molecules</a:t>
            </a:r>
            <a:r>
              <a:rPr lang="en-US" i="1" dirty="0">
                <a:solidFill>
                  <a:schemeClr val="tx1"/>
                </a:solidFill>
                <a:effectLst/>
              </a:rPr>
              <a:t>. Square ice has a </a:t>
            </a:r>
            <a:r>
              <a:rPr lang="en-US" i="1" dirty="0" smtClean="0">
                <a:solidFill>
                  <a:schemeClr val="tx1"/>
                </a:solidFill>
                <a:effectLst/>
              </a:rPr>
              <a:t>high packing </a:t>
            </a:r>
            <a:r>
              <a:rPr lang="en-US" i="1" dirty="0">
                <a:solidFill>
                  <a:schemeClr val="tx1"/>
                </a:solidFill>
                <a:effectLst/>
              </a:rPr>
              <a:t>density with a lattice constant of 2.83A˚ and can </a:t>
            </a:r>
            <a:r>
              <a:rPr lang="en-US" i="1" dirty="0" smtClean="0">
                <a:solidFill>
                  <a:schemeClr val="tx1"/>
                </a:solidFill>
                <a:effectLst/>
              </a:rPr>
              <a:t>assemble in </a:t>
            </a:r>
            <a:r>
              <a:rPr lang="en-US" i="1" dirty="0">
                <a:solidFill>
                  <a:schemeClr val="tx1"/>
                </a:solidFill>
                <a:effectLst/>
              </a:rPr>
              <a:t>bilayer and </a:t>
            </a:r>
            <a:r>
              <a:rPr lang="en-US" i="1" dirty="0" err="1">
                <a:solidFill>
                  <a:schemeClr val="tx1"/>
                </a:solidFill>
                <a:effectLst/>
              </a:rPr>
              <a:t>trilayer</a:t>
            </a:r>
            <a:r>
              <a:rPr lang="en-US" i="1" dirty="0">
                <a:solidFill>
                  <a:schemeClr val="tx1"/>
                </a:solidFill>
                <a:effectLst/>
              </a:rPr>
              <a:t> crystallites </a:t>
            </a:r>
            <a:r>
              <a:rPr lang="en-US" b="1" i="1" dirty="0">
                <a:solidFill>
                  <a:schemeClr val="tx1"/>
                </a:solidFill>
                <a:effectLst/>
              </a:rPr>
              <a:t>(G. </a:t>
            </a:r>
            <a:r>
              <a:rPr lang="en-US" b="1" i="1" dirty="0" err="1" smtClean="0">
                <a:solidFill>
                  <a:schemeClr val="tx1"/>
                </a:solidFill>
                <a:effectLst/>
              </a:rPr>
              <a:t>Algara-Siller</a:t>
            </a:r>
            <a:r>
              <a:rPr lang="en-US" b="1" i="1" dirty="0" smtClean="0">
                <a:solidFill>
                  <a:schemeClr val="tx1"/>
                </a:solidFill>
                <a:effectLst/>
              </a:rPr>
              <a:t>, </a:t>
            </a:r>
            <a:r>
              <a:rPr lang="en-US" b="1" i="1" dirty="0">
                <a:solidFill>
                  <a:schemeClr val="tx1"/>
                </a:solidFill>
                <a:effectLst/>
              </a:rPr>
              <a:t>O. </a:t>
            </a:r>
            <a:r>
              <a:rPr lang="en-US" b="1" i="1" dirty="0" err="1" smtClean="0">
                <a:solidFill>
                  <a:schemeClr val="tx1"/>
                </a:solidFill>
                <a:effectLst/>
              </a:rPr>
              <a:t>Lehtinen</a:t>
            </a:r>
            <a:r>
              <a:rPr lang="en-US" b="1" i="1" dirty="0" smtClean="0">
                <a:solidFill>
                  <a:schemeClr val="tx1"/>
                </a:solidFill>
                <a:effectLst/>
              </a:rPr>
              <a:t>, </a:t>
            </a:r>
            <a:r>
              <a:rPr lang="en-US" b="1" i="1" dirty="0">
                <a:solidFill>
                  <a:schemeClr val="tx1"/>
                </a:solidFill>
                <a:effectLst/>
              </a:rPr>
              <a:t>F. C. </a:t>
            </a:r>
            <a:r>
              <a:rPr lang="en-US" b="1" i="1" dirty="0" smtClean="0">
                <a:solidFill>
                  <a:schemeClr val="tx1"/>
                </a:solidFill>
                <a:effectLst/>
              </a:rPr>
              <a:t>Wang, </a:t>
            </a:r>
            <a:r>
              <a:rPr lang="en-US" b="1" i="1" dirty="0">
                <a:solidFill>
                  <a:schemeClr val="tx1"/>
                </a:solidFill>
                <a:effectLst/>
              </a:rPr>
              <a:t>R. R. </a:t>
            </a:r>
            <a:r>
              <a:rPr lang="en-US" b="1" i="1" dirty="0" smtClean="0">
                <a:solidFill>
                  <a:schemeClr val="tx1"/>
                </a:solidFill>
                <a:effectLst/>
              </a:rPr>
              <a:t>Nair, </a:t>
            </a:r>
            <a:r>
              <a:rPr lang="en-US" b="1" i="1" dirty="0">
                <a:solidFill>
                  <a:schemeClr val="tx1"/>
                </a:solidFill>
                <a:effectLst/>
              </a:rPr>
              <a:t>U. </a:t>
            </a:r>
            <a:r>
              <a:rPr lang="en-US" b="1" i="1" dirty="0" smtClean="0">
                <a:solidFill>
                  <a:schemeClr val="tx1"/>
                </a:solidFill>
                <a:effectLst/>
              </a:rPr>
              <a:t>Kaiser, </a:t>
            </a:r>
            <a:r>
              <a:rPr lang="en-US" b="1" i="1" dirty="0">
                <a:solidFill>
                  <a:schemeClr val="tx1"/>
                </a:solidFill>
                <a:effectLst/>
              </a:rPr>
              <a:t>H. </a:t>
            </a:r>
            <a:r>
              <a:rPr lang="en-US" b="1" i="1" dirty="0" err="1" smtClean="0">
                <a:solidFill>
                  <a:schemeClr val="tx1"/>
                </a:solidFill>
                <a:effectLst/>
              </a:rPr>
              <a:t>A.Wu</a:t>
            </a:r>
            <a:r>
              <a:rPr lang="en-US" b="1" i="1" dirty="0" smtClean="0">
                <a:solidFill>
                  <a:schemeClr val="tx1"/>
                </a:solidFill>
                <a:effectLst/>
              </a:rPr>
              <a:t>, </a:t>
            </a:r>
            <a:r>
              <a:rPr lang="en-US" b="1" i="1" dirty="0">
                <a:solidFill>
                  <a:schemeClr val="tx1"/>
                </a:solidFill>
                <a:effectLst/>
              </a:rPr>
              <a:t>A. K. </a:t>
            </a:r>
            <a:r>
              <a:rPr lang="en-US" b="1" i="1" dirty="0" err="1" smtClean="0">
                <a:solidFill>
                  <a:schemeClr val="tx1"/>
                </a:solidFill>
                <a:effectLst/>
              </a:rPr>
              <a:t>Geim</a:t>
            </a:r>
            <a:r>
              <a:rPr lang="en-US" b="1" i="1" dirty="0" smtClean="0">
                <a:solidFill>
                  <a:schemeClr val="tx1"/>
                </a:solidFill>
                <a:effectLst/>
              </a:rPr>
              <a:t> </a:t>
            </a:r>
            <a:r>
              <a:rPr lang="en-US" b="1" i="1" dirty="0">
                <a:solidFill>
                  <a:schemeClr val="tx1"/>
                </a:solidFill>
                <a:effectLst/>
              </a:rPr>
              <a:t>&amp; I. V. </a:t>
            </a:r>
            <a:r>
              <a:rPr lang="en-US" b="1" i="1" dirty="0" err="1" smtClean="0">
                <a:solidFill>
                  <a:schemeClr val="tx1"/>
                </a:solidFill>
                <a:effectLst/>
              </a:rPr>
              <a:t>Grigorieva</a:t>
            </a:r>
            <a:r>
              <a:rPr lang="en-US" b="1" i="1" dirty="0" smtClean="0">
                <a:solidFill>
                  <a:schemeClr val="tx1"/>
                </a:solidFill>
                <a:effectLst/>
              </a:rPr>
              <a:t>, </a:t>
            </a:r>
            <a:r>
              <a:rPr lang="pt-BR" b="1" i="1" dirty="0" smtClean="0">
                <a:solidFill>
                  <a:schemeClr val="tx1"/>
                </a:solidFill>
                <a:effectLst/>
              </a:rPr>
              <a:t>NATURE  </a:t>
            </a:r>
            <a:r>
              <a:rPr lang="en-US" b="1" i="1" dirty="0" smtClean="0">
                <a:solidFill>
                  <a:schemeClr val="tx1"/>
                </a:solidFill>
                <a:effectLst/>
              </a:rPr>
              <a:t>519</a:t>
            </a:r>
            <a:r>
              <a:rPr lang="pt-BR" b="1" i="1" dirty="0" smtClean="0">
                <a:solidFill>
                  <a:schemeClr val="tx1"/>
                </a:solidFill>
                <a:effectLst/>
              </a:rPr>
              <a:t>, </a:t>
            </a:r>
            <a:r>
              <a:rPr lang="pt-BR" b="1" i="1" dirty="0" smtClean="0">
                <a:solidFill>
                  <a:schemeClr val="tx1"/>
                </a:solidFill>
                <a:effectLst/>
              </a:rPr>
              <a:t>443 (2015))</a:t>
            </a:r>
            <a:r>
              <a:rPr lang="en-US" b="1" i="1" dirty="0" smtClean="0">
                <a:solidFill>
                  <a:schemeClr val="tx1"/>
                </a:solidFill>
                <a:effectLst/>
              </a:rPr>
              <a:t>.</a:t>
            </a:r>
            <a:endParaRPr lang="ru-RU" b="1" i="1" dirty="0">
              <a:solidFill>
                <a:schemeClr val="tx1"/>
              </a:solidFill>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546768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21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2800" u="sng" dirty="0" smtClean="0">
                <a:effectLst>
                  <a:outerShdw blurRad="38100" dist="38100" dir="2700000" algn="tl">
                    <a:srgbClr val="C0C0C0"/>
                  </a:outerShdw>
                </a:effectLst>
                <a:cs typeface="Arial" charset="0"/>
              </a:rPr>
              <a:t>Effective potential for water (</a:t>
            </a:r>
            <a:r>
              <a:rPr lang="en-US" sz="2800" u="sng" dirty="0" err="1" smtClean="0">
                <a:effectLst>
                  <a:outerShdw blurRad="38100" dist="38100" dir="2700000" algn="tl">
                    <a:srgbClr val="C0C0C0"/>
                  </a:outerShdw>
                </a:effectLst>
                <a:cs typeface="Arial" charset="0"/>
              </a:rPr>
              <a:t>O.Mishima</a:t>
            </a:r>
            <a:r>
              <a:rPr lang="en-US" sz="2800" u="sng" dirty="0" smtClean="0">
                <a:effectLst>
                  <a:outerShdw blurRad="38100" dist="38100" dir="2700000" algn="tl">
                    <a:srgbClr val="C0C0C0"/>
                  </a:outerShdw>
                </a:effectLst>
                <a:cs typeface="Arial" charset="0"/>
              </a:rPr>
              <a:t> and H.E. Stanley, Nature 396, 329 (1998))</a:t>
            </a:r>
            <a:endParaRPr lang="ru-RU" sz="2800" b="1" dirty="0" smtClean="0">
              <a:latin typeface="Segoe Print" pitchFamily="2" charset="0"/>
            </a:endParaRPr>
          </a:p>
        </p:txBody>
      </p:sp>
      <p:pic>
        <p:nvPicPr>
          <p:cNvPr id="11268" name="Picture 4"/>
          <p:cNvPicPr>
            <a:picLocks noChangeAspect="1" noChangeArrowheads="1"/>
          </p:cNvPicPr>
          <p:nvPr/>
        </p:nvPicPr>
        <p:blipFill>
          <a:blip r:embed="rId2" cstate="print"/>
          <a:srcRect/>
          <a:stretch>
            <a:fillRect/>
          </a:stretch>
        </p:blipFill>
        <p:spPr bwMode="auto">
          <a:xfrm>
            <a:off x="611560" y="1844824"/>
            <a:ext cx="3744415" cy="4031481"/>
          </a:xfrm>
          <a:prstGeom prst="rect">
            <a:avLst/>
          </a:prstGeom>
          <a:noFill/>
          <a:ln w="9525" algn="ctr">
            <a:noFill/>
            <a:miter lim="800000"/>
            <a:headEnd/>
            <a:tailEnd/>
          </a:ln>
        </p:spPr>
      </p:pic>
      <p:sp>
        <p:nvSpPr>
          <p:cNvPr id="17" name="TextBox 16"/>
          <p:cNvSpPr txBox="1"/>
          <p:nvPr/>
        </p:nvSpPr>
        <p:spPr>
          <a:xfrm>
            <a:off x="4572000" y="2780928"/>
            <a:ext cx="3960440" cy="1569660"/>
          </a:xfrm>
          <a:prstGeom prst="rect">
            <a:avLst/>
          </a:prstGeom>
          <a:noFill/>
        </p:spPr>
        <p:txBody>
          <a:bodyPr wrap="square" rtlCol="0">
            <a:spAutoFit/>
          </a:bodyPr>
          <a:lstStyle/>
          <a:p>
            <a:r>
              <a:rPr lang="en-US" dirty="0" smtClean="0">
                <a:solidFill>
                  <a:schemeClr val="tx1"/>
                </a:solidFill>
              </a:rPr>
              <a:t>Traditional MD computer water models (ST2,SPC,TIP3P,TIP4P,TIP5P)</a:t>
            </a:r>
            <a:br>
              <a:rPr lang="en-US" dirty="0" smtClean="0">
                <a:solidFill>
                  <a:schemeClr val="tx1"/>
                </a:solidFill>
              </a:rPr>
            </a:br>
            <a:r>
              <a:rPr lang="en-US" dirty="0" smtClean="0">
                <a:solidFill>
                  <a:schemeClr val="tx1"/>
                </a:solidFill>
              </a:rPr>
              <a:t>replace 3 nuclei and 18 electrons interacting via quantum mechanics by a few point charges and 3 point masses interacting via classical mechanics</a:t>
            </a:r>
            <a:endParaRPr lang="ru-RU" dirty="0"/>
          </a:p>
        </p:txBody>
      </p:sp>
      <p:sp>
        <p:nvSpPr>
          <p:cNvPr id="18" name="TextBox 17"/>
          <p:cNvSpPr txBox="1"/>
          <p:nvPr/>
        </p:nvSpPr>
        <p:spPr>
          <a:xfrm>
            <a:off x="5006894" y="4941168"/>
            <a:ext cx="3347391" cy="1077218"/>
          </a:xfrm>
          <a:prstGeom prst="rect">
            <a:avLst/>
          </a:prstGeom>
          <a:noFill/>
        </p:spPr>
        <p:txBody>
          <a:bodyPr wrap="square" rtlCol="0">
            <a:spAutoFit/>
          </a:bodyPr>
          <a:lstStyle/>
          <a:p>
            <a:r>
              <a:rPr lang="en-US" sz="2400" dirty="0" smtClean="0">
                <a:solidFill>
                  <a:srgbClr val="FF0000"/>
                </a:solidFill>
                <a:latin typeface="Times New Roman" charset="0"/>
              </a:rPr>
              <a:t>Why not to do further simplifications?</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7813"/>
            <a:ext cx="8229600" cy="630907"/>
          </a:xfrm>
        </p:spPr>
        <p:txBody>
          <a:bodyPr/>
          <a:lstStyle/>
          <a:p>
            <a:r>
              <a:rPr lang="en-US" sz="2800" u="sng" dirty="0" smtClean="0"/>
              <a:t>Spherically symmetric two-scale potentials</a:t>
            </a:r>
            <a:endParaRPr lang="en-US" sz="2800" u="sng" dirty="0">
              <a:solidFill>
                <a:schemeClr val="bg1"/>
              </a:solidFill>
            </a:endParaRPr>
          </a:p>
        </p:txBody>
      </p:sp>
      <p:pic>
        <p:nvPicPr>
          <p:cNvPr id="12294" name="Picture 11"/>
          <p:cNvPicPr>
            <a:picLocks noChangeAspect="1" noChangeArrowheads="1"/>
          </p:cNvPicPr>
          <p:nvPr/>
        </p:nvPicPr>
        <p:blipFill>
          <a:blip r:embed="rId2" cstate="print"/>
          <a:srcRect/>
          <a:stretch>
            <a:fillRect/>
          </a:stretch>
        </p:blipFill>
        <p:spPr bwMode="auto">
          <a:xfrm>
            <a:off x="107950" y="3284538"/>
            <a:ext cx="3429000" cy="600075"/>
          </a:xfrm>
          <a:prstGeom prst="rect">
            <a:avLst/>
          </a:prstGeom>
          <a:noFill/>
          <a:ln w="9525" algn="ctr">
            <a:noFill/>
            <a:miter lim="800000"/>
            <a:headEnd/>
            <a:tailEnd/>
          </a:ln>
        </p:spPr>
      </p:pic>
      <p:pic>
        <p:nvPicPr>
          <p:cNvPr id="12295" name="Picture 12"/>
          <p:cNvPicPr>
            <a:picLocks noChangeAspect="1" noChangeArrowheads="1"/>
          </p:cNvPicPr>
          <p:nvPr/>
        </p:nvPicPr>
        <p:blipFill>
          <a:blip r:embed="rId3" cstate="print"/>
          <a:srcRect/>
          <a:stretch>
            <a:fillRect/>
          </a:stretch>
        </p:blipFill>
        <p:spPr bwMode="auto">
          <a:xfrm>
            <a:off x="107950" y="3933825"/>
            <a:ext cx="3152775" cy="2133600"/>
          </a:xfrm>
          <a:prstGeom prst="rect">
            <a:avLst/>
          </a:prstGeom>
          <a:noFill/>
          <a:ln w="9525" algn="ctr">
            <a:noFill/>
            <a:miter lim="800000"/>
            <a:headEnd/>
            <a:tailEnd/>
          </a:ln>
        </p:spPr>
      </p:pic>
      <p:pic>
        <p:nvPicPr>
          <p:cNvPr id="12296" name="Picture 13"/>
          <p:cNvPicPr>
            <a:picLocks noChangeAspect="1" noChangeArrowheads="1"/>
          </p:cNvPicPr>
          <p:nvPr/>
        </p:nvPicPr>
        <p:blipFill>
          <a:blip r:embed="rId4" cstate="print"/>
          <a:srcRect/>
          <a:stretch>
            <a:fillRect/>
          </a:stretch>
        </p:blipFill>
        <p:spPr bwMode="auto">
          <a:xfrm>
            <a:off x="4295775" y="3284538"/>
            <a:ext cx="4848225" cy="649287"/>
          </a:xfrm>
          <a:prstGeom prst="rect">
            <a:avLst/>
          </a:prstGeom>
          <a:noFill/>
          <a:ln w="9525" algn="ctr">
            <a:noFill/>
            <a:miter lim="800000"/>
            <a:headEnd/>
            <a:tailEnd/>
          </a:ln>
        </p:spPr>
      </p:pic>
      <p:pic>
        <p:nvPicPr>
          <p:cNvPr id="12297" name="Picture 14"/>
          <p:cNvPicPr>
            <a:picLocks noChangeAspect="1" noChangeArrowheads="1"/>
          </p:cNvPicPr>
          <p:nvPr/>
        </p:nvPicPr>
        <p:blipFill>
          <a:blip r:embed="rId5" cstate="print"/>
          <a:srcRect/>
          <a:stretch>
            <a:fillRect/>
          </a:stretch>
        </p:blipFill>
        <p:spPr bwMode="auto">
          <a:xfrm>
            <a:off x="5076825" y="3789363"/>
            <a:ext cx="3181350" cy="2286000"/>
          </a:xfrm>
          <a:prstGeom prst="rect">
            <a:avLst/>
          </a:prstGeom>
          <a:noFill/>
          <a:ln w="9525" algn="ctr">
            <a:noFill/>
            <a:miter lim="800000"/>
            <a:headEnd/>
            <a:tailEnd/>
          </a:ln>
        </p:spPr>
      </p:pic>
      <p:pic>
        <p:nvPicPr>
          <p:cNvPr id="63489" name="Picture 1"/>
          <p:cNvPicPr>
            <a:picLocks noChangeAspect="1" noChangeArrowheads="1"/>
          </p:cNvPicPr>
          <p:nvPr/>
        </p:nvPicPr>
        <p:blipFill>
          <a:blip r:embed="rId6" cstate="print"/>
          <a:srcRect/>
          <a:stretch>
            <a:fillRect/>
          </a:stretch>
        </p:blipFill>
        <p:spPr bwMode="auto">
          <a:xfrm>
            <a:off x="4788024" y="764704"/>
            <a:ext cx="2736304" cy="2027183"/>
          </a:xfrm>
          <a:prstGeom prst="rect">
            <a:avLst/>
          </a:prstGeom>
          <a:noFill/>
          <a:ln w="9525">
            <a:noFill/>
            <a:miter lim="800000"/>
            <a:headEnd/>
            <a:tailEnd/>
          </a:ln>
        </p:spPr>
      </p:pic>
      <p:sp>
        <p:nvSpPr>
          <p:cNvPr id="12" name="TextBox 11"/>
          <p:cNvSpPr txBox="1"/>
          <p:nvPr/>
        </p:nvSpPr>
        <p:spPr>
          <a:xfrm>
            <a:off x="251520" y="2636912"/>
            <a:ext cx="4248472" cy="523220"/>
          </a:xfrm>
          <a:prstGeom prst="rect">
            <a:avLst/>
          </a:prstGeom>
          <a:noFill/>
        </p:spPr>
        <p:txBody>
          <a:bodyPr wrap="square" rtlCol="0">
            <a:spAutoFit/>
          </a:bodyPr>
          <a:lstStyle/>
          <a:p>
            <a:pPr algn="l"/>
            <a:r>
              <a:rPr lang="pt-BR" sz="1400" dirty="0" smtClean="0">
                <a:solidFill>
                  <a:schemeClr val="tx1"/>
                </a:solidFill>
                <a:effectLst/>
              </a:rPr>
              <a:t>A. B. de Oliveira, P. A. Netz, T. Colla, and M. C. Barbosa, J. Chem. </a:t>
            </a:r>
            <a:r>
              <a:rPr lang="en-US" sz="1400" dirty="0" smtClean="0">
                <a:solidFill>
                  <a:schemeClr val="tx1"/>
                </a:solidFill>
                <a:effectLst/>
              </a:rPr>
              <a:t>Phys. </a:t>
            </a:r>
            <a:r>
              <a:rPr lang="en-US" sz="1400" b="1" dirty="0" smtClean="0">
                <a:solidFill>
                  <a:schemeClr val="tx1"/>
                </a:solidFill>
                <a:effectLst/>
              </a:rPr>
              <a:t>124, </a:t>
            </a:r>
            <a:r>
              <a:rPr lang="en-US" sz="1400" dirty="0" smtClean="0">
                <a:solidFill>
                  <a:schemeClr val="tx1"/>
                </a:solidFill>
                <a:effectLst/>
              </a:rPr>
              <a:t>084505</a:t>
            </a:r>
            <a:r>
              <a:rPr lang="en-US" sz="1400" b="1" dirty="0" smtClean="0">
                <a:solidFill>
                  <a:schemeClr val="tx1"/>
                </a:solidFill>
                <a:effectLst/>
              </a:rPr>
              <a:t> (</a:t>
            </a:r>
            <a:r>
              <a:rPr lang="en-US" sz="1400" dirty="0" smtClean="0">
                <a:solidFill>
                  <a:schemeClr val="tx1"/>
                </a:solidFill>
                <a:effectLst/>
              </a:rPr>
              <a:t>2006).</a:t>
            </a:r>
            <a:endParaRPr lang="ru-RU" sz="1400" dirty="0">
              <a:solidFill>
                <a:schemeClr val="tx1"/>
              </a:solidFill>
              <a:effectLst/>
            </a:endParaRPr>
          </a:p>
        </p:txBody>
      </p:sp>
      <p:sp>
        <p:nvSpPr>
          <p:cNvPr id="13" name="TextBox 12"/>
          <p:cNvSpPr txBox="1"/>
          <p:nvPr/>
        </p:nvSpPr>
        <p:spPr>
          <a:xfrm>
            <a:off x="323528" y="1196752"/>
            <a:ext cx="4219488" cy="523220"/>
          </a:xfrm>
          <a:prstGeom prst="rect">
            <a:avLst/>
          </a:prstGeom>
          <a:noFill/>
        </p:spPr>
        <p:txBody>
          <a:bodyPr wrap="none" rtlCol="0">
            <a:spAutoFit/>
          </a:bodyPr>
          <a:lstStyle/>
          <a:p>
            <a:pPr algn="l"/>
            <a:r>
              <a:rPr lang="de-DE" sz="1400" dirty="0" smtClean="0">
                <a:solidFill>
                  <a:schemeClr val="tx1"/>
                </a:solidFill>
                <a:effectLst/>
              </a:rPr>
              <a:t>E. A. </a:t>
            </a:r>
            <a:r>
              <a:rPr lang="de-DE" sz="1400" dirty="0" err="1" smtClean="0">
                <a:solidFill>
                  <a:schemeClr val="tx1"/>
                </a:solidFill>
                <a:effectLst/>
              </a:rPr>
              <a:t>Jagla</a:t>
            </a:r>
            <a:r>
              <a:rPr lang="de-DE" sz="1400" dirty="0" smtClean="0">
                <a:solidFill>
                  <a:schemeClr val="tx1"/>
                </a:solidFill>
                <a:effectLst/>
              </a:rPr>
              <a:t>, J. Chem. Phys. 111, 8980 (1999); E. A.</a:t>
            </a:r>
          </a:p>
          <a:p>
            <a:pPr algn="l"/>
            <a:r>
              <a:rPr lang="en-US" sz="1400" dirty="0" err="1" smtClean="0">
                <a:solidFill>
                  <a:schemeClr val="tx1"/>
                </a:solidFill>
                <a:effectLst/>
              </a:rPr>
              <a:t>Jagla</a:t>
            </a:r>
            <a:r>
              <a:rPr lang="en-US" sz="1400" dirty="0" smtClean="0">
                <a:solidFill>
                  <a:schemeClr val="tx1"/>
                </a:solidFill>
                <a:effectLst/>
              </a:rPr>
              <a:t>, Phys. Rev. E 63, 061501 (2001).</a:t>
            </a:r>
            <a:endParaRPr lang="ru-RU" sz="1400" dirty="0">
              <a:solidFill>
                <a:schemeClr val="tx1"/>
              </a:solidFill>
              <a:effectLst/>
            </a:endParaRPr>
          </a:p>
        </p:txBody>
      </p:sp>
      <p:sp>
        <p:nvSpPr>
          <p:cNvPr id="14" name="TextBox 13"/>
          <p:cNvSpPr txBox="1"/>
          <p:nvPr/>
        </p:nvSpPr>
        <p:spPr>
          <a:xfrm>
            <a:off x="4211960" y="2780928"/>
            <a:ext cx="4758156" cy="523220"/>
          </a:xfrm>
          <a:prstGeom prst="rect">
            <a:avLst/>
          </a:prstGeom>
          <a:noFill/>
        </p:spPr>
        <p:txBody>
          <a:bodyPr wrap="square" rtlCol="0">
            <a:spAutoFit/>
          </a:bodyPr>
          <a:lstStyle/>
          <a:p>
            <a:pPr algn="l"/>
            <a:r>
              <a:rPr lang="it-IT" sz="1400" dirty="0" smtClean="0">
                <a:solidFill>
                  <a:schemeClr val="tx1"/>
                </a:solidFill>
                <a:effectLst/>
              </a:rPr>
              <a:t>G. Franzese, J. Mol. Liq. 136, 267 2007; Pol Vilaseca and Giancarlo Franzese, J. Chem. Phys., </a:t>
            </a:r>
            <a:r>
              <a:rPr lang="ru-RU" sz="1400" dirty="0" smtClean="0">
                <a:solidFill>
                  <a:schemeClr val="tx1"/>
                </a:solidFill>
                <a:effectLst/>
              </a:rPr>
              <a:t>133, 084507 (2010).</a:t>
            </a:r>
            <a:endParaRPr lang="ru-RU" sz="1400" dirty="0">
              <a:solidFill>
                <a:schemeClr val="tx1"/>
              </a:solidFill>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846931"/>
          </a:xfrm>
        </p:spPr>
        <p:txBody>
          <a:bodyPr/>
          <a:lstStyle/>
          <a:p>
            <a:pPr algn="ctr"/>
            <a:r>
              <a:rPr lang="en-US" sz="3200" b="1" i="1" dirty="0" smtClean="0"/>
              <a:t>Core-softened potential systems in slit pores</a:t>
            </a:r>
            <a:endParaRPr lang="ru-RU" sz="3200" b="1" i="1" dirty="0"/>
          </a:p>
        </p:txBody>
      </p:sp>
      <p:sp>
        <p:nvSpPr>
          <p:cNvPr id="3" name="TextBox 2"/>
          <p:cNvSpPr txBox="1"/>
          <p:nvPr/>
        </p:nvSpPr>
        <p:spPr>
          <a:xfrm>
            <a:off x="323528" y="1340768"/>
            <a:ext cx="4724435" cy="646331"/>
          </a:xfrm>
          <a:prstGeom prst="rect">
            <a:avLst/>
          </a:prstGeom>
          <a:noFill/>
        </p:spPr>
        <p:txBody>
          <a:bodyPr wrap="none" rtlCol="0">
            <a:spAutoFit/>
          </a:bodyPr>
          <a:lstStyle/>
          <a:p>
            <a:pPr algn="just"/>
            <a:r>
              <a:rPr lang="it-IT" sz="1800" b="1" dirty="0" smtClean="0">
                <a:solidFill>
                  <a:schemeClr val="bg2"/>
                </a:solidFill>
                <a:effectLst/>
              </a:rPr>
              <a:t>F. Leonia </a:t>
            </a:r>
            <a:r>
              <a:rPr lang="it-IT" sz="1800" b="1" dirty="0">
                <a:solidFill>
                  <a:schemeClr val="bg2"/>
                </a:solidFill>
                <a:effectLst/>
              </a:rPr>
              <a:t>and </a:t>
            </a:r>
            <a:r>
              <a:rPr lang="it-IT" sz="1800" b="1" dirty="0" smtClean="0">
                <a:solidFill>
                  <a:schemeClr val="bg2"/>
                </a:solidFill>
                <a:effectLst/>
              </a:rPr>
              <a:t>G. Franzese, J.Chem.Phys</a:t>
            </a:r>
            <a:r>
              <a:rPr lang="it-IT" sz="1800" b="1" dirty="0">
                <a:solidFill>
                  <a:schemeClr val="bg2"/>
                </a:solidFill>
                <a:effectLst/>
              </a:rPr>
              <a:t>. </a:t>
            </a:r>
            <a:endParaRPr lang="it-IT" sz="1800" b="1" dirty="0" smtClean="0">
              <a:solidFill>
                <a:schemeClr val="bg2"/>
              </a:solidFill>
              <a:effectLst/>
            </a:endParaRPr>
          </a:p>
          <a:p>
            <a:pPr algn="just"/>
            <a:r>
              <a:rPr lang="it-IT" sz="1800" b="1" dirty="0" smtClean="0">
                <a:solidFill>
                  <a:schemeClr val="bg2"/>
                </a:solidFill>
                <a:effectLst/>
              </a:rPr>
              <a:t>141</a:t>
            </a:r>
            <a:r>
              <a:rPr lang="it-IT" sz="1800" b="1" dirty="0">
                <a:solidFill>
                  <a:schemeClr val="bg2"/>
                </a:solidFill>
                <a:effectLst/>
              </a:rPr>
              <a:t>, 174501 (2014)</a:t>
            </a:r>
            <a:endParaRPr lang="ru-RU" sz="1800" b="1" dirty="0">
              <a:solidFill>
                <a:schemeClr val="bg2"/>
              </a:solidFill>
              <a:effectLst/>
            </a:endParaRPr>
          </a:p>
        </p:txBody>
      </p:sp>
      <p:pic>
        <p:nvPicPr>
          <p:cNvPr id="4" name="Рисунок 3"/>
          <p:cNvPicPr>
            <a:picLocks noChangeAspect="1"/>
          </p:cNvPicPr>
          <p:nvPr/>
        </p:nvPicPr>
        <p:blipFill>
          <a:blip r:embed="rId2"/>
          <a:stretch>
            <a:fillRect/>
          </a:stretch>
        </p:blipFill>
        <p:spPr>
          <a:xfrm>
            <a:off x="5436096" y="910623"/>
            <a:ext cx="2996910" cy="2152952"/>
          </a:xfrm>
          <a:prstGeom prst="rect">
            <a:avLst/>
          </a:prstGeom>
        </p:spPr>
      </p:pic>
      <p:sp>
        <p:nvSpPr>
          <p:cNvPr id="5" name="TextBox 4"/>
          <p:cNvSpPr txBox="1"/>
          <p:nvPr/>
        </p:nvSpPr>
        <p:spPr>
          <a:xfrm>
            <a:off x="314060" y="3094933"/>
            <a:ext cx="8911479" cy="369332"/>
          </a:xfrm>
          <a:prstGeom prst="rect">
            <a:avLst/>
          </a:prstGeom>
          <a:noFill/>
        </p:spPr>
        <p:txBody>
          <a:bodyPr wrap="none" rtlCol="0">
            <a:spAutoFit/>
          </a:bodyPr>
          <a:lstStyle/>
          <a:p>
            <a:pPr algn="just"/>
            <a:r>
              <a:rPr lang="en-US" sz="1800" b="1" dirty="0" smtClean="0">
                <a:solidFill>
                  <a:schemeClr val="bg2"/>
                </a:solidFill>
                <a:effectLst/>
              </a:rPr>
              <a:t>L. </a:t>
            </a:r>
            <a:r>
              <a:rPr lang="en-US" sz="1800" b="1" dirty="0">
                <a:solidFill>
                  <a:schemeClr val="bg2"/>
                </a:solidFill>
                <a:effectLst/>
              </a:rPr>
              <a:t>B. </a:t>
            </a:r>
            <a:r>
              <a:rPr lang="en-US" sz="1800" b="1" dirty="0" err="1">
                <a:solidFill>
                  <a:schemeClr val="bg2"/>
                </a:solidFill>
                <a:effectLst/>
              </a:rPr>
              <a:t>Krott</a:t>
            </a:r>
            <a:r>
              <a:rPr lang="en-US" sz="1800" b="1" dirty="0" smtClean="0">
                <a:solidFill>
                  <a:schemeClr val="bg2"/>
                </a:solidFill>
                <a:effectLst/>
              </a:rPr>
              <a:t>, J. R. </a:t>
            </a:r>
            <a:r>
              <a:rPr lang="en-US" sz="1800" b="1" dirty="0" err="1">
                <a:solidFill>
                  <a:schemeClr val="bg2"/>
                </a:solidFill>
                <a:effectLst/>
              </a:rPr>
              <a:t>Bordin</a:t>
            </a:r>
            <a:r>
              <a:rPr lang="en-US" sz="1800" b="1" dirty="0" smtClean="0">
                <a:solidFill>
                  <a:schemeClr val="bg2"/>
                </a:solidFill>
                <a:effectLst/>
              </a:rPr>
              <a:t>, </a:t>
            </a:r>
            <a:r>
              <a:rPr lang="en-US" sz="1800" b="1" dirty="0">
                <a:solidFill>
                  <a:schemeClr val="bg2"/>
                </a:solidFill>
                <a:effectLst/>
              </a:rPr>
              <a:t>and </a:t>
            </a:r>
            <a:r>
              <a:rPr lang="en-US" sz="1800" b="1" dirty="0" smtClean="0">
                <a:solidFill>
                  <a:schemeClr val="bg2"/>
                </a:solidFill>
                <a:effectLst/>
              </a:rPr>
              <a:t>M.C</a:t>
            </a:r>
            <a:r>
              <a:rPr lang="en-US" sz="1800" b="1" dirty="0">
                <a:solidFill>
                  <a:schemeClr val="bg2"/>
                </a:solidFill>
                <a:effectLst/>
              </a:rPr>
              <a:t>. </a:t>
            </a:r>
            <a:r>
              <a:rPr lang="en-US" sz="1800" b="1" dirty="0" smtClean="0">
                <a:solidFill>
                  <a:schemeClr val="bg2"/>
                </a:solidFill>
                <a:effectLst/>
              </a:rPr>
              <a:t>Barbosa, J</a:t>
            </a:r>
            <a:r>
              <a:rPr lang="en-US" sz="1800" b="1" dirty="0">
                <a:solidFill>
                  <a:schemeClr val="bg2"/>
                </a:solidFill>
                <a:effectLst/>
              </a:rPr>
              <a:t>. Phys. Chem. B 2015, 119, 291−300</a:t>
            </a:r>
            <a:endParaRPr lang="ru-RU" sz="1800" b="1" dirty="0">
              <a:solidFill>
                <a:schemeClr val="bg2"/>
              </a:solidFill>
              <a:effectLst/>
            </a:endParaRPr>
          </a:p>
        </p:txBody>
      </p:sp>
      <p:pic>
        <p:nvPicPr>
          <p:cNvPr id="6" name="Рисунок 5"/>
          <p:cNvPicPr>
            <a:picLocks noChangeAspect="1"/>
          </p:cNvPicPr>
          <p:nvPr/>
        </p:nvPicPr>
        <p:blipFill>
          <a:blip r:embed="rId3"/>
          <a:stretch>
            <a:fillRect/>
          </a:stretch>
        </p:blipFill>
        <p:spPr>
          <a:xfrm>
            <a:off x="936151" y="3529064"/>
            <a:ext cx="7505606" cy="3121125"/>
          </a:xfrm>
          <a:prstGeom prst="rect">
            <a:avLst/>
          </a:prstGeom>
        </p:spPr>
      </p:pic>
    </p:spTree>
    <p:extLst>
      <p:ext uri="{BB962C8B-B14F-4D97-AF65-F5344CB8AC3E}">
        <p14:creationId xmlns:p14="http://schemas.microsoft.com/office/powerpoint/2010/main" val="3551271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57158" y="277813"/>
            <a:ext cx="8501122" cy="1139825"/>
          </a:xfrm>
        </p:spPr>
        <p:txBody>
          <a:bodyPr/>
          <a:lstStyle/>
          <a:p>
            <a:pPr eaLnBrk="1" hangingPunct="1"/>
            <a:r>
              <a:rPr lang="en-US" sz="2000" u="sng" dirty="0" smtClean="0">
                <a:solidFill>
                  <a:schemeClr val="tx1"/>
                </a:solidFill>
              </a:rPr>
              <a:t>Smooth Repulsive Shoulder Potentials</a:t>
            </a:r>
            <a:r>
              <a:rPr lang="en-US" sz="2000" dirty="0" smtClean="0">
                <a:solidFill>
                  <a:schemeClr val="tx1"/>
                </a:solidFill>
              </a:rPr>
              <a:t> </a:t>
            </a:r>
            <a:r>
              <a:rPr lang="en-US" sz="1800" dirty="0" smtClean="0">
                <a:solidFill>
                  <a:schemeClr val="tx1"/>
                </a:solidFill>
              </a:rPr>
              <a:t>(Yu. D. </a:t>
            </a:r>
            <a:r>
              <a:rPr lang="en-US" sz="1800" dirty="0" err="1" smtClean="0">
                <a:solidFill>
                  <a:schemeClr val="tx1"/>
                </a:solidFill>
              </a:rPr>
              <a:t>Fomin</a:t>
            </a:r>
            <a:r>
              <a:rPr lang="en-US" sz="1800" dirty="0" smtClean="0">
                <a:solidFill>
                  <a:schemeClr val="tx1"/>
                </a:solidFill>
              </a:rPr>
              <a:t>, N.V. </a:t>
            </a:r>
            <a:r>
              <a:rPr lang="en-US" sz="1800" dirty="0" err="1" smtClean="0">
                <a:solidFill>
                  <a:schemeClr val="tx1"/>
                </a:solidFill>
              </a:rPr>
              <a:t>Gribova</a:t>
            </a:r>
            <a:r>
              <a:rPr lang="en-US" sz="1800" dirty="0" smtClean="0">
                <a:solidFill>
                  <a:schemeClr val="tx1"/>
                </a:solidFill>
              </a:rPr>
              <a:t>, </a:t>
            </a:r>
            <a:r>
              <a:rPr lang="en-US" sz="1800" dirty="0" err="1" smtClean="0">
                <a:solidFill>
                  <a:schemeClr val="tx1"/>
                </a:solidFill>
              </a:rPr>
              <a:t>V.N.Ryzhov</a:t>
            </a:r>
            <a:r>
              <a:rPr lang="en-US" sz="1800" dirty="0" smtClean="0">
                <a:solidFill>
                  <a:schemeClr val="tx1"/>
                </a:solidFill>
              </a:rPr>
              <a:t>, S.M. </a:t>
            </a:r>
            <a:r>
              <a:rPr lang="en-US" sz="1800" dirty="0" err="1" smtClean="0">
                <a:solidFill>
                  <a:schemeClr val="tx1"/>
                </a:solidFill>
              </a:rPr>
              <a:t>Stishov</a:t>
            </a:r>
            <a:r>
              <a:rPr lang="en-US" sz="1800" dirty="0" smtClean="0">
                <a:solidFill>
                  <a:schemeClr val="tx1"/>
                </a:solidFill>
              </a:rPr>
              <a:t>, and </a:t>
            </a:r>
            <a:r>
              <a:rPr lang="en-US" sz="1800" dirty="0" err="1" smtClean="0">
                <a:solidFill>
                  <a:schemeClr val="tx1"/>
                </a:solidFill>
              </a:rPr>
              <a:t>Daan</a:t>
            </a:r>
            <a:r>
              <a:rPr lang="en-US" sz="1800" dirty="0" smtClean="0">
                <a:solidFill>
                  <a:schemeClr val="tx1"/>
                </a:solidFill>
              </a:rPr>
              <a:t> </a:t>
            </a:r>
            <a:r>
              <a:rPr lang="en-US" sz="1800" dirty="0" err="1" smtClean="0">
                <a:solidFill>
                  <a:schemeClr val="tx1"/>
                </a:solidFill>
              </a:rPr>
              <a:t>Frenkel</a:t>
            </a:r>
            <a:r>
              <a:rPr lang="en-US" sz="1800" dirty="0" smtClean="0">
                <a:solidFill>
                  <a:schemeClr val="tx1"/>
                </a:solidFill>
              </a:rPr>
              <a:t>, J. Chem. Phys. </a:t>
            </a:r>
            <a:r>
              <a:rPr lang="en-US" sz="1800" b="1" dirty="0" smtClean="0">
                <a:solidFill>
                  <a:schemeClr val="tx1"/>
                </a:solidFill>
              </a:rPr>
              <a:t>129</a:t>
            </a:r>
            <a:r>
              <a:rPr lang="en-US" sz="1800" dirty="0" smtClean="0">
                <a:solidFill>
                  <a:schemeClr val="tx1"/>
                </a:solidFill>
              </a:rPr>
              <a:t>, 064512 (2008); </a:t>
            </a:r>
            <a:r>
              <a:rPr lang="en-US" sz="1800" dirty="0" err="1" smtClean="0">
                <a:solidFill>
                  <a:schemeClr val="tx1"/>
                </a:solidFill>
              </a:rPr>
              <a:t>Yu.D</a:t>
            </a:r>
            <a:r>
              <a:rPr lang="en-US" sz="1800" dirty="0" smtClean="0">
                <a:solidFill>
                  <a:schemeClr val="tx1"/>
                </a:solidFill>
              </a:rPr>
              <a:t>. </a:t>
            </a:r>
            <a:r>
              <a:rPr lang="en-US" sz="1800" dirty="0" err="1" smtClean="0">
                <a:solidFill>
                  <a:schemeClr val="tx1"/>
                </a:solidFill>
              </a:rPr>
              <a:t>Fomin</a:t>
            </a:r>
            <a:r>
              <a:rPr lang="en-US" sz="1800" dirty="0" smtClean="0">
                <a:solidFill>
                  <a:schemeClr val="tx1"/>
                </a:solidFill>
              </a:rPr>
              <a:t>, V.N. </a:t>
            </a:r>
            <a:r>
              <a:rPr lang="en-US" sz="1800" dirty="0" err="1" smtClean="0">
                <a:solidFill>
                  <a:schemeClr val="tx1"/>
                </a:solidFill>
              </a:rPr>
              <a:t>Ryzhov</a:t>
            </a:r>
            <a:r>
              <a:rPr lang="en-US" sz="1800" dirty="0" smtClean="0">
                <a:solidFill>
                  <a:schemeClr val="tx1"/>
                </a:solidFill>
              </a:rPr>
              <a:t>, and E.N. </a:t>
            </a:r>
            <a:r>
              <a:rPr lang="en-US" sz="1800" dirty="0" err="1" smtClean="0">
                <a:solidFill>
                  <a:schemeClr val="tx1"/>
                </a:solidFill>
              </a:rPr>
              <a:t>Tsiok</a:t>
            </a:r>
            <a:r>
              <a:rPr lang="en-US" sz="1800" dirty="0" smtClean="0">
                <a:solidFill>
                  <a:schemeClr val="tx1"/>
                </a:solidFill>
              </a:rPr>
              <a:t>, J. Chem. Phys. </a:t>
            </a:r>
            <a:r>
              <a:rPr lang="en-US" sz="1800" b="1" dirty="0" smtClean="0">
                <a:solidFill>
                  <a:schemeClr val="tx1"/>
                </a:solidFill>
              </a:rPr>
              <a:t>134</a:t>
            </a:r>
            <a:r>
              <a:rPr lang="en-US" sz="1800" dirty="0" smtClean="0">
                <a:solidFill>
                  <a:schemeClr val="tx1"/>
                </a:solidFill>
              </a:rPr>
              <a:t>, 044523 (2011)).</a:t>
            </a:r>
            <a:endParaRPr lang="ru-RU" sz="1800" b="1" dirty="0" smtClean="0">
              <a:latin typeface="Segoe Print" pitchFamily="2" charset="0"/>
            </a:endParaRPr>
          </a:p>
        </p:txBody>
      </p:sp>
      <p:sp>
        <p:nvSpPr>
          <p:cNvPr id="13317" name="Rectangle 5"/>
          <p:cNvSpPr>
            <a:spLocks noChangeArrowheads="1"/>
          </p:cNvSpPr>
          <p:nvPr/>
        </p:nvSpPr>
        <p:spPr bwMode="auto">
          <a:xfrm>
            <a:off x="500034" y="1571612"/>
            <a:ext cx="4248472" cy="338554"/>
          </a:xfrm>
          <a:prstGeom prst="rect">
            <a:avLst/>
          </a:prstGeom>
          <a:noFill/>
          <a:ln w="9525" algn="ctr">
            <a:noFill/>
            <a:miter lim="800000"/>
            <a:headEnd/>
            <a:tailEnd/>
          </a:ln>
        </p:spPr>
        <p:txBody>
          <a:bodyPr wrap="square">
            <a:spAutoFit/>
          </a:bodyPr>
          <a:lstStyle/>
          <a:p>
            <a:pPr algn="l"/>
            <a:r>
              <a:rPr lang="en-US" i="1" dirty="0" smtClean="0">
                <a:solidFill>
                  <a:schemeClr val="tx1"/>
                </a:solidFill>
                <a:effectLst/>
              </a:rPr>
              <a:t>Smooth Repulsive Shoulder System (SRSS)</a:t>
            </a:r>
            <a:endParaRPr lang="ru-RU" b="1" i="1" dirty="0">
              <a:solidFill>
                <a:schemeClr val="tx1"/>
              </a:solidFill>
              <a:effectLst/>
              <a:latin typeface="Segoe Print" pitchFamily="2" charset="0"/>
            </a:endParaRPr>
          </a:p>
        </p:txBody>
      </p:sp>
      <p:sp>
        <p:nvSpPr>
          <p:cNvPr id="13318" name="Rectangle 7"/>
          <p:cNvSpPr>
            <a:spLocks noChangeArrowheads="1"/>
          </p:cNvSpPr>
          <p:nvPr/>
        </p:nvSpPr>
        <p:spPr bwMode="auto">
          <a:xfrm>
            <a:off x="500034" y="2786058"/>
            <a:ext cx="4460877" cy="584775"/>
          </a:xfrm>
          <a:prstGeom prst="rect">
            <a:avLst/>
          </a:prstGeom>
          <a:noFill/>
          <a:ln w="9525" algn="ctr">
            <a:noFill/>
            <a:miter lim="800000"/>
            <a:headEnd/>
            <a:tailEnd/>
          </a:ln>
        </p:spPr>
        <p:txBody>
          <a:bodyPr wrap="square">
            <a:spAutoFit/>
          </a:bodyPr>
          <a:lstStyle/>
          <a:p>
            <a:pPr algn="l"/>
            <a:r>
              <a:rPr lang="en-US" i="1" dirty="0" smtClean="0">
                <a:solidFill>
                  <a:schemeClr val="tx1"/>
                </a:solidFill>
                <a:effectLst/>
                <a:latin typeface="+mn-lt"/>
              </a:rPr>
              <a:t>Smooth Repulsive Shoulder System With Attractive Well (SRSS-AW)</a:t>
            </a:r>
            <a:endParaRPr lang="ru-RU" i="1" dirty="0">
              <a:solidFill>
                <a:schemeClr val="tx1"/>
              </a:solidFill>
              <a:effectLst/>
              <a:latin typeface="+mn-lt"/>
              <a:sym typeface="Symbol" pitchFamily="18" charset="2"/>
            </a:endParaRPr>
          </a:p>
        </p:txBody>
      </p:sp>
      <p:pic>
        <p:nvPicPr>
          <p:cNvPr id="13319" name="Picture 9"/>
          <p:cNvPicPr>
            <a:picLocks noChangeAspect="1" noChangeArrowheads="1"/>
          </p:cNvPicPr>
          <p:nvPr/>
        </p:nvPicPr>
        <p:blipFill>
          <a:blip r:embed="rId2" cstate="print"/>
          <a:srcRect/>
          <a:stretch>
            <a:fillRect/>
          </a:stretch>
        </p:blipFill>
        <p:spPr bwMode="auto">
          <a:xfrm>
            <a:off x="500034" y="1928802"/>
            <a:ext cx="4200525" cy="733425"/>
          </a:xfrm>
          <a:prstGeom prst="rect">
            <a:avLst/>
          </a:prstGeom>
          <a:noFill/>
          <a:ln w="9525" algn="ctr">
            <a:noFill/>
            <a:miter lim="800000"/>
            <a:headEnd/>
            <a:tailEnd/>
          </a:ln>
        </p:spPr>
      </p:pic>
      <p:pic>
        <p:nvPicPr>
          <p:cNvPr id="64513" name="Picture 1"/>
          <p:cNvPicPr>
            <a:picLocks noChangeAspect="1" noChangeArrowheads="1"/>
          </p:cNvPicPr>
          <p:nvPr/>
        </p:nvPicPr>
        <p:blipFill>
          <a:blip r:embed="rId3"/>
          <a:srcRect/>
          <a:stretch>
            <a:fillRect/>
          </a:stretch>
        </p:blipFill>
        <p:spPr bwMode="auto">
          <a:xfrm>
            <a:off x="428596" y="3357562"/>
            <a:ext cx="5429288" cy="1051828"/>
          </a:xfrm>
          <a:prstGeom prst="rect">
            <a:avLst/>
          </a:prstGeom>
          <a:noFill/>
          <a:ln w="9525">
            <a:noFill/>
            <a:miter lim="800000"/>
            <a:headEnd/>
            <a:tailEnd/>
          </a:ln>
          <a:effectLst/>
        </p:spPr>
      </p:pic>
      <p:pic>
        <p:nvPicPr>
          <p:cNvPr id="64514" name="Picture 2"/>
          <p:cNvPicPr>
            <a:picLocks noChangeAspect="1" noChangeArrowheads="1"/>
          </p:cNvPicPr>
          <p:nvPr/>
        </p:nvPicPr>
        <p:blipFill>
          <a:blip r:embed="rId4"/>
          <a:srcRect/>
          <a:stretch>
            <a:fillRect/>
          </a:stretch>
        </p:blipFill>
        <p:spPr bwMode="auto">
          <a:xfrm>
            <a:off x="5500694" y="3643314"/>
            <a:ext cx="3144946" cy="2500330"/>
          </a:xfrm>
          <a:prstGeom prst="rect">
            <a:avLst/>
          </a:prstGeom>
          <a:noFill/>
          <a:ln w="9525">
            <a:noFill/>
            <a:miter lim="800000"/>
            <a:headEnd/>
            <a:tailEnd/>
          </a:ln>
          <a:effectLst/>
        </p:spPr>
      </p:pic>
      <p:pic>
        <p:nvPicPr>
          <p:cNvPr id="64515" name="Picture 3"/>
          <p:cNvPicPr>
            <a:picLocks noChangeAspect="1" noChangeArrowheads="1"/>
          </p:cNvPicPr>
          <p:nvPr/>
        </p:nvPicPr>
        <p:blipFill>
          <a:blip r:embed="rId5"/>
          <a:srcRect/>
          <a:stretch>
            <a:fillRect/>
          </a:stretch>
        </p:blipFill>
        <p:spPr bwMode="auto">
          <a:xfrm>
            <a:off x="500034" y="4429132"/>
            <a:ext cx="4400517" cy="1643050"/>
          </a:xfrm>
          <a:prstGeom prst="rect">
            <a:avLst/>
          </a:prstGeom>
          <a:noFill/>
          <a:ln w="9525">
            <a:noFill/>
            <a:miter lim="800000"/>
            <a:headEnd/>
            <a:tailEnd/>
          </a:ln>
          <a:effectLst/>
        </p:spPr>
      </p:pic>
      <p:pic>
        <p:nvPicPr>
          <p:cNvPr id="3" name="Рисунок 2"/>
          <p:cNvPicPr>
            <a:picLocks noChangeAspect="1"/>
          </p:cNvPicPr>
          <p:nvPr/>
        </p:nvPicPr>
        <p:blipFill>
          <a:blip r:embed="rId6"/>
          <a:stretch>
            <a:fillRect/>
          </a:stretch>
        </p:blipFill>
        <p:spPr>
          <a:xfrm>
            <a:off x="5652120" y="1233727"/>
            <a:ext cx="3138205" cy="243182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57158" y="277814"/>
            <a:ext cx="8501122" cy="1217536"/>
          </a:xfrm>
        </p:spPr>
        <p:txBody>
          <a:bodyPr/>
          <a:lstStyle/>
          <a:p>
            <a:pPr eaLnBrk="1" hangingPunct="1"/>
            <a:r>
              <a:rPr lang="en-US" sz="2000" b="1" i="1" dirty="0"/>
              <a:t>Phase diagrams </a:t>
            </a:r>
            <a:r>
              <a:rPr lang="en-US" sz="2000" b="1" i="1" dirty="0" smtClean="0"/>
              <a:t>and anomalies for </a:t>
            </a:r>
            <a:r>
              <a:rPr lang="en-US" sz="2000" b="1" i="1" dirty="0"/>
              <a:t>SRSS </a:t>
            </a:r>
            <a:r>
              <a:rPr lang="en-US" sz="1600" dirty="0" smtClean="0"/>
              <a:t>(</a:t>
            </a:r>
            <a:r>
              <a:rPr lang="en-US" sz="1600" dirty="0"/>
              <a:t>Yu. D. Fomin, N.V. Gribova, </a:t>
            </a:r>
            <a:r>
              <a:rPr lang="en-US" sz="1600" dirty="0" err="1"/>
              <a:t>V.N.Ryzhov</a:t>
            </a:r>
            <a:r>
              <a:rPr lang="en-US" sz="1600" dirty="0"/>
              <a:t>, S.M. Stishov, and </a:t>
            </a:r>
            <a:r>
              <a:rPr lang="en-US" sz="1600" dirty="0" err="1"/>
              <a:t>Daan</a:t>
            </a:r>
            <a:r>
              <a:rPr lang="en-US" sz="1600" dirty="0"/>
              <a:t> </a:t>
            </a:r>
            <a:r>
              <a:rPr lang="en-US" sz="1600" dirty="0" err="1"/>
              <a:t>Frenkel</a:t>
            </a:r>
            <a:r>
              <a:rPr lang="en-US" sz="1600" dirty="0"/>
              <a:t>, J. Chem. Phys. 129, 064512 (2008); </a:t>
            </a:r>
            <a:r>
              <a:rPr lang="en-US" sz="1600" dirty="0" err="1"/>
              <a:t>Yu.D</a:t>
            </a:r>
            <a:r>
              <a:rPr lang="en-US" sz="1600" dirty="0"/>
              <a:t>. Fomin, V.N. </a:t>
            </a:r>
            <a:r>
              <a:rPr lang="en-US" sz="1600" dirty="0" err="1"/>
              <a:t>Ryzhov</a:t>
            </a:r>
            <a:r>
              <a:rPr lang="en-US" sz="1600" dirty="0"/>
              <a:t>, and E.N. Tsiok, J. Chem. Phys. 134, 044523 (2011); Phys. Rev. E </a:t>
            </a:r>
            <a:r>
              <a:rPr lang="en-US" sz="1600" dirty="0" smtClean="0"/>
              <a:t>87, </a:t>
            </a:r>
            <a:r>
              <a:rPr lang="en-US" sz="1600" dirty="0"/>
              <a:t>042122 (2013); R.E. </a:t>
            </a:r>
            <a:r>
              <a:rPr lang="en-US" sz="1600" dirty="0" err="1"/>
              <a:t>Ryltsev</a:t>
            </a:r>
            <a:r>
              <a:rPr lang="en-US" sz="1600" dirty="0"/>
              <a:t>, N.M. </a:t>
            </a:r>
            <a:r>
              <a:rPr lang="en-US" sz="1600" dirty="0" smtClean="0"/>
              <a:t>Chtchelkatchev</a:t>
            </a:r>
            <a:r>
              <a:rPr lang="en-US" sz="1600" dirty="0"/>
              <a:t>, and V.N. </a:t>
            </a:r>
            <a:r>
              <a:rPr lang="en-US" sz="1600" dirty="0" err="1"/>
              <a:t>Ryzhov</a:t>
            </a:r>
            <a:r>
              <a:rPr lang="en-US" sz="1600" dirty="0"/>
              <a:t>, Phys. Rev. </a:t>
            </a:r>
            <a:r>
              <a:rPr lang="en-US" sz="1600" dirty="0" err="1"/>
              <a:t>Lett</a:t>
            </a:r>
            <a:r>
              <a:rPr lang="en-US" sz="1600" dirty="0"/>
              <a:t>. </a:t>
            </a:r>
            <a:r>
              <a:rPr lang="en-US" sz="1600" dirty="0" smtClean="0"/>
              <a:t>110, </a:t>
            </a:r>
            <a:r>
              <a:rPr lang="en-US" sz="1600" dirty="0"/>
              <a:t>025701 (2013)).</a:t>
            </a:r>
            <a:endParaRPr lang="ru-RU" sz="1600" b="1" i="1" dirty="0" smtClean="0">
              <a:latin typeface="Segoe Print" pitchFamily="2" charset="0"/>
            </a:endParaRPr>
          </a:p>
        </p:txBody>
      </p:sp>
      <p:pic>
        <p:nvPicPr>
          <p:cNvPr id="901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84" y="4087996"/>
            <a:ext cx="1990319" cy="205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1648" y="4154819"/>
            <a:ext cx="2859215" cy="199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777863"/>
            <a:ext cx="1176165" cy="6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Прямая со стрелкой 3"/>
          <p:cNvCxnSpPr/>
          <p:nvPr/>
        </p:nvCxnSpPr>
        <p:spPr bwMode="auto">
          <a:xfrm flipV="1">
            <a:off x="3719922" y="4154819"/>
            <a:ext cx="780070" cy="15784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901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4974" y="3581429"/>
            <a:ext cx="627066" cy="31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014" y="3821444"/>
            <a:ext cx="6858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088" y="3869356"/>
            <a:ext cx="2736304" cy="227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28" y="1262362"/>
            <a:ext cx="2905227" cy="251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56805" y="1530033"/>
            <a:ext cx="2659702" cy="1354217"/>
          </a:xfrm>
          <a:prstGeom prst="rect">
            <a:avLst/>
          </a:prstGeom>
          <a:noFill/>
        </p:spPr>
        <p:txBody>
          <a:bodyPr wrap="none" rtlCol="0">
            <a:spAutoFit/>
          </a:bodyPr>
          <a:lstStyle/>
          <a:p>
            <a:r>
              <a:rPr lang="en-US" i="1" dirty="0">
                <a:solidFill>
                  <a:schemeClr val="tx2"/>
                </a:solidFill>
                <a:effectLst/>
              </a:rPr>
              <a:t>Phase diagram for</a:t>
            </a:r>
            <a:r>
              <a:rPr lang="ru-RU" i="1" dirty="0">
                <a:solidFill>
                  <a:schemeClr val="tx2"/>
                </a:solidFill>
                <a:effectLst/>
              </a:rPr>
              <a:t> </a:t>
            </a:r>
            <a:r>
              <a:rPr lang="ru-RU" i="1" dirty="0">
                <a:solidFill>
                  <a:schemeClr val="tx2"/>
                </a:solidFill>
                <a:effectLst/>
                <a:sym typeface="Symbol" pitchFamily="18" charset="2"/>
              </a:rPr>
              <a:t></a:t>
            </a:r>
            <a:r>
              <a:rPr lang="en-US" i="1" dirty="0">
                <a:solidFill>
                  <a:schemeClr val="tx2"/>
                </a:solidFill>
                <a:effectLst/>
              </a:rPr>
              <a:t> =</a:t>
            </a:r>
            <a:r>
              <a:rPr lang="en-US" i="1" dirty="0" smtClean="0">
                <a:solidFill>
                  <a:schemeClr val="tx2"/>
                </a:solidFill>
                <a:effectLst/>
              </a:rPr>
              <a:t>1.35</a:t>
            </a:r>
          </a:p>
          <a:p>
            <a:r>
              <a:rPr lang="en-US" i="1" dirty="0" smtClean="0">
                <a:solidFill>
                  <a:schemeClr val="tx2"/>
                </a:solidFill>
                <a:effectLst/>
              </a:rPr>
              <a:t> </a:t>
            </a:r>
            <a:r>
              <a:rPr lang="en-US" i="1" dirty="0">
                <a:solidFill>
                  <a:schemeClr val="tx2"/>
                </a:solidFill>
                <a:effectLst/>
              </a:rPr>
              <a:t>(with diffusion and density </a:t>
            </a:r>
            <a:endParaRPr lang="en-US" i="1" dirty="0" smtClean="0">
              <a:solidFill>
                <a:schemeClr val="tx2"/>
              </a:solidFill>
              <a:effectLst/>
            </a:endParaRPr>
          </a:p>
          <a:p>
            <a:r>
              <a:rPr lang="en-US" i="1" dirty="0" smtClean="0">
                <a:solidFill>
                  <a:schemeClr val="tx2"/>
                </a:solidFill>
                <a:effectLst/>
              </a:rPr>
              <a:t>anomalies </a:t>
            </a:r>
            <a:r>
              <a:rPr lang="en-US" i="1" dirty="0">
                <a:solidFill>
                  <a:schemeClr val="tx2"/>
                </a:solidFill>
                <a:effectLst/>
              </a:rPr>
              <a:t>and glass </a:t>
            </a:r>
            <a:endParaRPr lang="en-US" i="1" dirty="0" smtClean="0">
              <a:solidFill>
                <a:schemeClr val="tx2"/>
              </a:solidFill>
              <a:effectLst/>
            </a:endParaRPr>
          </a:p>
          <a:p>
            <a:r>
              <a:rPr lang="en-US" i="1" dirty="0" smtClean="0">
                <a:solidFill>
                  <a:schemeClr val="tx2"/>
                </a:solidFill>
                <a:effectLst/>
              </a:rPr>
              <a:t>transition</a:t>
            </a:r>
            <a:r>
              <a:rPr lang="en-US" i="1" dirty="0">
                <a:solidFill>
                  <a:schemeClr val="tx2"/>
                </a:solidFill>
                <a:effectLst/>
              </a:rPr>
              <a:t>).</a:t>
            </a:r>
            <a:r>
              <a:rPr lang="en-US" sz="1800" i="1" dirty="0">
                <a:solidFill>
                  <a:schemeClr val="tx2"/>
                </a:solidFill>
                <a:effectLst/>
              </a:rPr>
              <a:t> </a:t>
            </a:r>
            <a:endParaRPr lang="ru-RU" sz="2600" i="1" dirty="0">
              <a:solidFill>
                <a:schemeClr val="tx2"/>
              </a:solidFill>
              <a:effectLst/>
            </a:endParaRPr>
          </a:p>
          <a:p>
            <a:endParaRPr lang="ru-RU" dirty="0">
              <a:solidFill>
                <a:schemeClr val="tx2"/>
              </a:solidFill>
              <a:effectLst/>
            </a:endParaRPr>
          </a:p>
        </p:txBody>
      </p:sp>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29" y="1495349"/>
            <a:ext cx="2967448" cy="2086080"/>
          </a:xfrm>
          <a:prstGeom prst="rect">
            <a:avLst/>
          </a:prstGeom>
        </p:spPr>
      </p:pic>
    </p:spTree>
    <p:extLst>
      <p:ext uri="{BB962C8B-B14F-4D97-AF65-F5344CB8AC3E}">
        <p14:creationId xmlns:p14="http://schemas.microsoft.com/office/powerpoint/2010/main" val="2405352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5739" y="224453"/>
            <a:ext cx="8229600" cy="918939"/>
          </a:xfrm>
        </p:spPr>
        <p:txBody>
          <a:bodyPr/>
          <a:lstStyle/>
          <a:p>
            <a:r>
              <a:rPr lang="en-US" sz="2800" b="1" i="1" dirty="0" smtClean="0"/>
              <a:t>Melting scenarios in two-dimensions: Landau and BKTHNY theories</a:t>
            </a:r>
            <a:endParaRPr lang="ru-RU" sz="2800" b="1" i="1" dirty="0"/>
          </a:p>
        </p:txBody>
      </p:sp>
      <p:sp>
        <p:nvSpPr>
          <p:cNvPr id="4" name="TextBox 3"/>
          <p:cNvSpPr txBox="1"/>
          <p:nvPr/>
        </p:nvSpPr>
        <p:spPr>
          <a:xfrm>
            <a:off x="395536" y="1333785"/>
            <a:ext cx="2598788" cy="461665"/>
          </a:xfrm>
          <a:prstGeom prst="rect">
            <a:avLst/>
          </a:prstGeom>
          <a:noFill/>
        </p:spPr>
        <p:txBody>
          <a:bodyPr wrap="none" rtlCol="0">
            <a:spAutoFit/>
          </a:bodyPr>
          <a:lstStyle/>
          <a:p>
            <a:r>
              <a:rPr lang="en-US" sz="2400" b="1" i="1" dirty="0" smtClean="0">
                <a:solidFill>
                  <a:schemeClr val="tx2"/>
                </a:solidFill>
                <a:effectLst/>
              </a:rPr>
              <a:t>Order parameter</a:t>
            </a:r>
            <a:endParaRPr lang="ru-RU" sz="2400" b="1" i="1" dirty="0">
              <a:solidFill>
                <a:schemeClr val="tx2"/>
              </a:solidFill>
              <a:effectLst/>
            </a:endParaRP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991" y="1068390"/>
            <a:ext cx="3149499" cy="106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092" y="2112236"/>
            <a:ext cx="66198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14446" y="3057695"/>
            <a:ext cx="5267789" cy="400110"/>
          </a:xfrm>
          <a:prstGeom prst="rect">
            <a:avLst/>
          </a:prstGeom>
          <a:noFill/>
        </p:spPr>
        <p:txBody>
          <a:bodyPr wrap="none" rtlCol="0">
            <a:spAutoFit/>
          </a:bodyPr>
          <a:lstStyle/>
          <a:p>
            <a:r>
              <a:rPr lang="en-US" sz="2000" b="1" i="1" dirty="0" smtClean="0">
                <a:solidFill>
                  <a:srgbClr val="FF0000"/>
                </a:solidFill>
                <a:effectLst/>
              </a:rPr>
              <a:t>Landau expansion – first-order transition!</a:t>
            </a:r>
            <a:endParaRPr lang="ru-RU" sz="2000" b="1" i="1" dirty="0">
              <a:solidFill>
                <a:srgbClr val="FF0000"/>
              </a:solidFill>
              <a:effectLst/>
            </a:endParaRPr>
          </a:p>
        </p:txBody>
      </p:sp>
      <p:pic>
        <p:nvPicPr>
          <p:cNvPr id="849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92" y="2132856"/>
            <a:ext cx="858763"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55976" y="4941168"/>
            <a:ext cx="184731" cy="338554"/>
          </a:xfrm>
          <a:prstGeom prst="rect">
            <a:avLst/>
          </a:prstGeom>
          <a:noFill/>
        </p:spPr>
        <p:txBody>
          <a:bodyPr wrap="none" rtlCol="0">
            <a:spAutoFit/>
          </a:bodyPr>
          <a:lstStyle/>
          <a:p>
            <a:endParaRPr lang="ru-RU" dirty="0"/>
          </a:p>
        </p:txBody>
      </p:sp>
      <p:sp>
        <p:nvSpPr>
          <p:cNvPr id="6" name="TextBox 5"/>
          <p:cNvSpPr txBox="1"/>
          <p:nvPr/>
        </p:nvSpPr>
        <p:spPr>
          <a:xfrm>
            <a:off x="358785" y="4071048"/>
            <a:ext cx="7992888" cy="369332"/>
          </a:xfrm>
          <a:prstGeom prst="rect">
            <a:avLst/>
          </a:prstGeom>
          <a:noFill/>
        </p:spPr>
        <p:txBody>
          <a:bodyPr wrap="square" rtlCol="0">
            <a:spAutoFit/>
          </a:bodyPr>
          <a:lstStyle/>
          <a:p>
            <a:r>
              <a:rPr lang="en-US" sz="1800" b="1" i="1" dirty="0">
                <a:solidFill>
                  <a:schemeClr val="tx2"/>
                </a:solidFill>
                <a:effectLst/>
              </a:rPr>
              <a:t>T</a:t>
            </a:r>
            <a:r>
              <a:rPr lang="en-US" sz="1800" b="1" i="1" dirty="0" smtClean="0">
                <a:solidFill>
                  <a:schemeClr val="tx2"/>
                </a:solidFill>
                <a:effectLst/>
              </a:rPr>
              <a:t>he </a:t>
            </a:r>
            <a:r>
              <a:rPr lang="en-US" sz="1800" b="1" i="1" dirty="0">
                <a:solidFill>
                  <a:schemeClr val="tx2"/>
                </a:solidFill>
                <a:effectLst/>
              </a:rPr>
              <a:t>Fourier </a:t>
            </a:r>
            <a:r>
              <a:rPr lang="en-US" sz="1800" b="1" i="1" dirty="0" smtClean="0">
                <a:solidFill>
                  <a:schemeClr val="tx2"/>
                </a:solidFill>
                <a:effectLst/>
              </a:rPr>
              <a:t>coefficients vary </a:t>
            </a:r>
            <a:r>
              <a:rPr lang="en-US" sz="1800" b="1" i="1" dirty="0">
                <a:solidFill>
                  <a:schemeClr val="tx2"/>
                </a:solidFill>
                <a:effectLst/>
              </a:rPr>
              <a:t>slowly </a:t>
            </a:r>
            <a:r>
              <a:rPr lang="en-US" sz="1800" b="1" i="1" dirty="0" smtClean="0">
                <a:solidFill>
                  <a:schemeClr val="tx2"/>
                </a:solidFill>
                <a:effectLst/>
              </a:rPr>
              <a:t>and have the </a:t>
            </a:r>
            <a:r>
              <a:rPr lang="en-US" sz="1800" b="1" i="1" dirty="0">
                <a:solidFill>
                  <a:schemeClr val="tx2"/>
                </a:solidFill>
                <a:effectLst/>
              </a:rPr>
              <a:t>amplitude and phase</a:t>
            </a:r>
            <a:endParaRPr lang="ru-RU" sz="1800" b="1" i="1" dirty="0">
              <a:solidFill>
                <a:schemeClr val="tx2"/>
              </a:solidFill>
              <a:effectLst/>
            </a:endParaRPr>
          </a:p>
        </p:txBody>
      </p:sp>
      <p:pic>
        <p:nvPicPr>
          <p:cNvPr id="849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6964" y="4440380"/>
            <a:ext cx="2967486" cy="72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334639" y="3607369"/>
            <a:ext cx="2114682" cy="461665"/>
          </a:xfrm>
          <a:prstGeom prst="rect">
            <a:avLst/>
          </a:prstGeom>
          <a:noFill/>
        </p:spPr>
        <p:txBody>
          <a:bodyPr wrap="none" rtlCol="0">
            <a:spAutoFit/>
          </a:bodyPr>
          <a:lstStyle/>
          <a:p>
            <a:r>
              <a:rPr lang="en-US" sz="2400" b="1" i="1" dirty="0" smtClean="0">
                <a:solidFill>
                  <a:srgbClr val="FF0000"/>
                </a:solidFill>
              </a:rPr>
              <a:t>Fluctuations!</a:t>
            </a:r>
            <a:endParaRPr lang="ru-RU" sz="2400" b="1" i="1" dirty="0">
              <a:solidFill>
                <a:srgbClr val="FF0000"/>
              </a:solidFill>
            </a:endParaRPr>
          </a:p>
        </p:txBody>
      </p:sp>
      <p:sp>
        <p:nvSpPr>
          <p:cNvPr id="8" name="TextBox 7"/>
          <p:cNvSpPr txBox="1"/>
          <p:nvPr/>
        </p:nvSpPr>
        <p:spPr>
          <a:xfrm>
            <a:off x="97934" y="5271902"/>
            <a:ext cx="9046066" cy="923330"/>
          </a:xfrm>
          <a:prstGeom prst="rect">
            <a:avLst/>
          </a:prstGeom>
          <a:noFill/>
        </p:spPr>
        <p:txBody>
          <a:bodyPr wrap="none" rtlCol="0">
            <a:spAutoFit/>
          </a:bodyPr>
          <a:lstStyle/>
          <a:p>
            <a:r>
              <a:rPr lang="en-US" sz="1800" i="1" dirty="0">
                <a:solidFill>
                  <a:schemeClr val="tx2"/>
                </a:solidFill>
              </a:rPr>
              <a:t>where</a:t>
            </a:r>
            <a:r>
              <a:rPr lang="en-US" sz="1800" i="1" dirty="0">
                <a:solidFill>
                  <a:schemeClr val="tx2"/>
                </a:solidFill>
                <a:effectLst/>
              </a:rPr>
              <a:t> </a:t>
            </a:r>
            <a:r>
              <a:rPr lang="en-US" sz="1800" b="1" i="1" dirty="0">
                <a:solidFill>
                  <a:srgbClr val="FF0000"/>
                </a:solidFill>
                <a:effectLst/>
              </a:rPr>
              <a:t>u(r) </a:t>
            </a:r>
            <a:r>
              <a:rPr lang="en-US" sz="1800" i="1" dirty="0">
                <a:solidFill>
                  <a:schemeClr val="tx2"/>
                </a:solidFill>
              </a:rPr>
              <a:t>has the meaning of the displacement field in the </a:t>
            </a:r>
            <a:r>
              <a:rPr lang="en-US" sz="1800" i="1" dirty="0" smtClean="0">
                <a:solidFill>
                  <a:schemeClr val="tx2"/>
                </a:solidFill>
              </a:rPr>
              <a:t>crystal</a:t>
            </a:r>
            <a:r>
              <a:rPr lang="en-US" sz="1800" i="1" dirty="0" smtClean="0">
                <a:solidFill>
                  <a:schemeClr val="tx2"/>
                </a:solidFill>
                <a:effectLst/>
              </a:rPr>
              <a:t>. </a:t>
            </a:r>
            <a:r>
              <a:rPr lang="en-US" sz="1800" i="1" dirty="0">
                <a:solidFill>
                  <a:schemeClr val="tx2"/>
                </a:solidFill>
              </a:rPr>
              <a:t>In two dimensions, </a:t>
            </a:r>
            <a:endParaRPr lang="en-US" sz="1800" i="1" dirty="0" smtClean="0">
              <a:solidFill>
                <a:schemeClr val="tx2"/>
              </a:solidFill>
            </a:endParaRPr>
          </a:p>
          <a:p>
            <a:r>
              <a:rPr lang="en-US" sz="1800" i="1" dirty="0" smtClean="0">
                <a:solidFill>
                  <a:schemeClr val="tx2"/>
                </a:solidFill>
              </a:rPr>
              <a:t>the </a:t>
            </a:r>
            <a:r>
              <a:rPr lang="en-US" sz="1800" i="1" dirty="0">
                <a:solidFill>
                  <a:schemeClr val="tx2"/>
                </a:solidFill>
              </a:rPr>
              <a:t>phase of the order parameter fluctuates most strongly</a:t>
            </a:r>
            <a:endParaRPr lang="ru-RU" sz="1800" i="1" dirty="0">
              <a:solidFill>
                <a:schemeClr val="tx2"/>
              </a:solidFill>
            </a:endParaRPr>
          </a:p>
          <a:p>
            <a:endParaRPr lang="ru-RU" sz="1800" i="1" dirty="0">
              <a:solidFill>
                <a:schemeClr val="tx2"/>
              </a:solidFill>
              <a:effectLst/>
            </a:endParaRPr>
          </a:p>
        </p:txBody>
      </p:sp>
    </p:spTree>
    <p:extLst>
      <p:ext uri="{BB962C8B-B14F-4D97-AF65-F5344CB8AC3E}">
        <p14:creationId xmlns:p14="http://schemas.microsoft.com/office/powerpoint/2010/main" val="36266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pPr algn="ctr"/>
            <a:r>
              <a:rPr lang="ru-RU" sz="3200" b="1" i="1" dirty="0" smtClean="0">
                <a:solidFill>
                  <a:srgbClr val="FF0000"/>
                </a:solidFill>
              </a:rPr>
              <a:t>Примеры </a:t>
            </a:r>
            <a:r>
              <a:rPr lang="ru-RU" sz="3200" b="1" i="1" dirty="0" err="1" smtClean="0">
                <a:solidFill>
                  <a:srgbClr val="FF0000"/>
                </a:solidFill>
              </a:rPr>
              <a:t>наносистем</a:t>
            </a:r>
            <a:endParaRPr lang="ru-RU" sz="3200" b="1" i="1" dirty="0"/>
          </a:p>
        </p:txBody>
      </p:sp>
      <p:sp>
        <p:nvSpPr>
          <p:cNvPr id="3" name="Объект 2"/>
          <p:cNvSpPr>
            <a:spLocks noGrp="1"/>
          </p:cNvSpPr>
          <p:nvPr>
            <p:ph idx="1"/>
          </p:nvPr>
        </p:nvSpPr>
        <p:spPr>
          <a:xfrm>
            <a:off x="390364" y="959252"/>
            <a:ext cx="8363272" cy="5328592"/>
          </a:xfrm>
        </p:spPr>
        <p:txBody>
          <a:bodyPr/>
          <a:lstStyle/>
          <a:p>
            <a:pPr marL="0" indent="0" algn="just">
              <a:buNone/>
            </a:pPr>
            <a:r>
              <a:rPr lang="ru-RU" sz="2000" b="1" i="1" dirty="0">
                <a:solidFill>
                  <a:srgbClr val="FF0000"/>
                </a:solidFill>
                <a:latin typeface="+mj-lt"/>
              </a:rPr>
              <a:t>Изучение конденсированных систем в условиях </a:t>
            </a:r>
            <a:r>
              <a:rPr lang="ru-RU" sz="2000" b="1" i="1" dirty="0" err="1">
                <a:solidFill>
                  <a:srgbClr val="FF0000"/>
                </a:solidFill>
                <a:latin typeface="+mj-lt"/>
              </a:rPr>
              <a:t>конфайнмента</a:t>
            </a:r>
            <a:r>
              <a:rPr lang="ru-RU" sz="2000" b="1" i="1" dirty="0">
                <a:solidFill>
                  <a:srgbClr val="FF0000"/>
                </a:solidFill>
                <a:latin typeface="+mj-lt"/>
              </a:rPr>
              <a:t> обусловлено тем фактом, что в случае близости радиуса межмолекулярного взаимодействия и характерной длины корреляции с пространственным масштабом </a:t>
            </a:r>
            <a:r>
              <a:rPr lang="ru-RU" sz="2000" b="1" i="1" dirty="0" err="1">
                <a:solidFill>
                  <a:srgbClr val="FF0000"/>
                </a:solidFill>
                <a:latin typeface="+mj-lt"/>
              </a:rPr>
              <a:t>конфайнмента</a:t>
            </a:r>
            <a:r>
              <a:rPr lang="ru-RU" sz="2000" b="1" i="1" dirty="0">
                <a:solidFill>
                  <a:srgbClr val="FF0000"/>
                </a:solidFill>
                <a:latin typeface="+mj-lt"/>
              </a:rPr>
              <a:t> в системе могут возникать структуры и проявляться динамические свойства, которые не наблюдаются в объемных образцах. </a:t>
            </a:r>
            <a:endParaRPr lang="en-US" sz="2000" b="1" i="1" dirty="0">
              <a:solidFill>
                <a:srgbClr val="FF0000"/>
              </a:solidFill>
              <a:latin typeface="+mj-lt"/>
            </a:endParaRPr>
          </a:p>
        </p:txBody>
      </p:sp>
      <p:pic>
        <p:nvPicPr>
          <p:cNvPr id="4" name="Рисунок 3"/>
          <p:cNvPicPr>
            <a:picLocks noChangeAspect="1"/>
          </p:cNvPicPr>
          <p:nvPr/>
        </p:nvPicPr>
        <p:blipFill>
          <a:blip r:embed="rId2"/>
          <a:stretch>
            <a:fillRect/>
          </a:stretch>
        </p:blipFill>
        <p:spPr>
          <a:xfrm>
            <a:off x="2718763" y="2852936"/>
            <a:ext cx="3885727" cy="3312368"/>
          </a:xfrm>
          <a:prstGeom prst="rect">
            <a:avLst/>
          </a:prstGeom>
        </p:spPr>
      </p:pic>
    </p:spTree>
    <p:extLst>
      <p:ext uri="{BB962C8B-B14F-4D97-AF65-F5344CB8AC3E}">
        <p14:creationId xmlns:p14="http://schemas.microsoft.com/office/powerpoint/2010/main" val="7047832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062955"/>
          </a:xfrm>
        </p:spPr>
        <p:txBody>
          <a:bodyPr/>
          <a:lstStyle/>
          <a:p>
            <a:r>
              <a:rPr lang="en-US" sz="2800" b="1" i="1" dirty="0"/>
              <a:t>Melting scenarios in two-dimensions: Landau and BKTHNY theories</a:t>
            </a:r>
            <a:endParaRPr lang="ru-RU" sz="2800" dirty="0"/>
          </a:p>
        </p:txBody>
      </p:sp>
      <p:sp>
        <p:nvSpPr>
          <p:cNvPr id="3" name="TextBox 2"/>
          <p:cNvSpPr txBox="1"/>
          <p:nvPr/>
        </p:nvSpPr>
        <p:spPr>
          <a:xfrm>
            <a:off x="395536" y="1412776"/>
            <a:ext cx="8640960" cy="646331"/>
          </a:xfrm>
          <a:prstGeom prst="rect">
            <a:avLst/>
          </a:prstGeom>
          <a:noFill/>
        </p:spPr>
        <p:txBody>
          <a:bodyPr wrap="square" rtlCol="0">
            <a:spAutoFit/>
          </a:bodyPr>
          <a:lstStyle/>
          <a:p>
            <a:r>
              <a:rPr lang="en-US" sz="1800" dirty="0">
                <a:solidFill>
                  <a:schemeClr val="tx2"/>
                </a:solidFill>
              </a:rPr>
              <a:t>The Landau expansion of the free energy with the long-wavelength fluctuations of the order </a:t>
            </a:r>
            <a:r>
              <a:rPr lang="en-US" sz="1800" dirty="0" smtClean="0">
                <a:solidFill>
                  <a:schemeClr val="tx2"/>
                </a:solidFill>
              </a:rPr>
              <a:t>parameters:</a:t>
            </a:r>
            <a:endParaRPr lang="ru-RU" sz="1800" i="1" dirty="0">
              <a:solidFill>
                <a:schemeClr val="tx2"/>
              </a:solidFill>
            </a:endParaRP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84" y="2059107"/>
            <a:ext cx="69627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2976" y="4214818"/>
            <a:ext cx="6964575" cy="369332"/>
          </a:xfrm>
          <a:prstGeom prst="rect">
            <a:avLst/>
          </a:prstGeom>
          <a:noFill/>
        </p:spPr>
        <p:txBody>
          <a:bodyPr wrap="square" rtlCol="0">
            <a:spAutoFit/>
          </a:bodyPr>
          <a:lstStyle/>
          <a:p>
            <a:r>
              <a:rPr lang="en-US" sz="1800" dirty="0">
                <a:solidFill>
                  <a:schemeClr val="tx2"/>
                </a:solidFill>
              </a:rPr>
              <a:t>T</a:t>
            </a:r>
            <a:r>
              <a:rPr lang="en-US" sz="1800" dirty="0" smtClean="0">
                <a:solidFill>
                  <a:schemeClr val="tx2"/>
                </a:solidFill>
              </a:rPr>
              <a:t>he </a:t>
            </a:r>
            <a:r>
              <a:rPr lang="en-US" sz="1800" dirty="0">
                <a:solidFill>
                  <a:schemeClr val="tx2"/>
                </a:solidFill>
              </a:rPr>
              <a:t>first term in </a:t>
            </a:r>
            <a:r>
              <a:rPr lang="en-US" sz="1800" dirty="0" smtClean="0">
                <a:solidFill>
                  <a:schemeClr val="tx2"/>
                </a:solidFill>
              </a:rPr>
              <a:t>expansion </a:t>
            </a:r>
            <a:r>
              <a:rPr lang="en-US" sz="1800" dirty="0">
                <a:solidFill>
                  <a:schemeClr val="tx2"/>
                </a:solidFill>
              </a:rPr>
              <a:t>is the free energy of a </a:t>
            </a:r>
            <a:r>
              <a:rPr lang="en-US" sz="1800" dirty="0" smtClean="0">
                <a:solidFill>
                  <a:schemeClr val="tx2"/>
                </a:solidFill>
              </a:rPr>
              <a:t>deformed solid</a:t>
            </a:r>
            <a:endParaRPr lang="ru-RU" sz="1800" dirty="0">
              <a:solidFill>
                <a:schemeClr val="tx2"/>
              </a:solidFill>
            </a:endParaRP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629552"/>
            <a:ext cx="3744416" cy="7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501093"/>
            <a:ext cx="3493668" cy="93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400" y="5517232"/>
            <a:ext cx="8985646" cy="646331"/>
          </a:xfrm>
          <a:prstGeom prst="rect">
            <a:avLst/>
          </a:prstGeom>
          <a:noFill/>
        </p:spPr>
        <p:txBody>
          <a:bodyPr wrap="square" rtlCol="0">
            <a:spAutoFit/>
          </a:bodyPr>
          <a:lstStyle/>
          <a:p>
            <a:r>
              <a:rPr lang="en-US" sz="1800" dirty="0" smtClean="0">
                <a:solidFill>
                  <a:schemeClr val="tx2"/>
                </a:solidFill>
              </a:rPr>
              <a:t>The singular part of the displacement field corresponds </a:t>
            </a:r>
            <a:r>
              <a:rPr lang="en-US" sz="1800" dirty="0">
                <a:solidFill>
                  <a:schemeClr val="tx2"/>
                </a:solidFill>
              </a:rPr>
              <a:t>to dislocations and </a:t>
            </a:r>
            <a:r>
              <a:rPr lang="en-US" sz="1800" dirty="0" err="1">
                <a:solidFill>
                  <a:schemeClr val="tx2"/>
                </a:solidFill>
              </a:rPr>
              <a:t>disclinations</a:t>
            </a:r>
            <a:endParaRPr lang="ru-RU" sz="1800" dirty="0">
              <a:solidFill>
                <a:schemeClr val="tx2"/>
              </a:solidFill>
            </a:endParaRPr>
          </a:p>
        </p:txBody>
      </p:sp>
      <p:sp>
        <p:nvSpPr>
          <p:cNvPr id="9" name="TextBox 8"/>
          <p:cNvSpPr txBox="1"/>
          <p:nvPr/>
        </p:nvSpPr>
        <p:spPr>
          <a:xfrm>
            <a:off x="743012" y="3630043"/>
            <a:ext cx="7750263" cy="584775"/>
          </a:xfrm>
          <a:prstGeom prst="rect">
            <a:avLst/>
          </a:prstGeom>
          <a:noFill/>
        </p:spPr>
        <p:txBody>
          <a:bodyPr wrap="none" rtlCol="0">
            <a:spAutoFit/>
          </a:bodyPr>
          <a:lstStyle/>
          <a:p>
            <a:r>
              <a:rPr lang="en-US" b="1" i="1" dirty="0" smtClean="0">
                <a:solidFill>
                  <a:schemeClr val="tx2"/>
                </a:solidFill>
                <a:effectLst/>
              </a:rPr>
              <a:t>V. N. Ryzhov et al, Phys. Rev. B 51, 8789 (1995); </a:t>
            </a:r>
            <a:r>
              <a:rPr lang="en-US" b="1" i="1" dirty="0" err="1" smtClean="0">
                <a:solidFill>
                  <a:schemeClr val="tx2"/>
                </a:solidFill>
                <a:effectLst/>
              </a:rPr>
              <a:t>Physica</a:t>
            </a:r>
            <a:r>
              <a:rPr lang="en-US" b="1" i="1" dirty="0" smtClean="0">
                <a:solidFill>
                  <a:schemeClr val="tx2"/>
                </a:solidFill>
                <a:effectLst/>
              </a:rPr>
              <a:t> A 314, 396-404 (2002);</a:t>
            </a:r>
          </a:p>
          <a:p>
            <a:r>
              <a:rPr lang="en-US" b="1" i="1" dirty="0" err="1">
                <a:solidFill>
                  <a:schemeClr val="tx2"/>
                </a:solidFill>
                <a:effectLst/>
              </a:rPr>
              <a:t>Physica</a:t>
            </a:r>
            <a:r>
              <a:rPr lang="en-US" b="1" i="1" dirty="0">
                <a:solidFill>
                  <a:schemeClr val="tx2"/>
                </a:solidFill>
                <a:effectLst/>
              </a:rPr>
              <a:t> A 432 </a:t>
            </a:r>
            <a:r>
              <a:rPr lang="en-US" b="1" i="1" dirty="0" smtClean="0">
                <a:solidFill>
                  <a:schemeClr val="tx2"/>
                </a:solidFill>
                <a:effectLst/>
              </a:rPr>
              <a:t>279–286 </a:t>
            </a:r>
            <a:r>
              <a:rPr lang="en-US" b="1" i="1" dirty="0">
                <a:solidFill>
                  <a:schemeClr val="tx2"/>
                </a:solidFill>
                <a:effectLst/>
              </a:rPr>
              <a:t>(2015) </a:t>
            </a:r>
            <a:r>
              <a:rPr lang="en-US" b="1" i="1" dirty="0" smtClean="0">
                <a:solidFill>
                  <a:schemeClr val="tx2"/>
                </a:solidFill>
                <a:effectLst/>
              </a:rPr>
              <a:t>.</a:t>
            </a:r>
            <a:endParaRPr lang="ru-RU" b="1" i="1" dirty="0"/>
          </a:p>
        </p:txBody>
      </p:sp>
    </p:spTree>
    <p:extLst>
      <p:ext uri="{BB962C8B-B14F-4D97-AF65-F5344CB8AC3E}">
        <p14:creationId xmlns:p14="http://schemas.microsoft.com/office/powerpoint/2010/main" val="3081465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7813"/>
            <a:ext cx="8229600" cy="990947"/>
          </a:xfrm>
        </p:spPr>
        <p:txBody>
          <a:bodyPr/>
          <a:lstStyle/>
          <a:p>
            <a:r>
              <a:rPr lang="en-US" sz="2000" b="1" i="1" dirty="0" smtClean="0"/>
              <a:t>BKTHNY </a:t>
            </a:r>
            <a:r>
              <a:rPr lang="en-US" sz="2000" b="1" i="1" dirty="0"/>
              <a:t>scenario of  two-dimensional melting (M. </a:t>
            </a:r>
            <a:r>
              <a:rPr lang="en-US" sz="2000" b="1" i="1" dirty="0" err="1"/>
              <a:t>Kosterlitz</a:t>
            </a:r>
            <a:r>
              <a:rPr lang="en-US" sz="2000" b="1" i="1" dirty="0"/>
              <a:t> and D. J. </a:t>
            </a:r>
            <a:r>
              <a:rPr lang="en-US" sz="2000" b="1" i="1" dirty="0" err="1"/>
              <a:t>Thouless</a:t>
            </a:r>
            <a:r>
              <a:rPr lang="en-US" sz="2000" b="1" i="1" dirty="0"/>
              <a:t>, J. Phys. C 6,1181 (1973</a:t>
            </a:r>
            <a:r>
              <a:rPr lang="en-US" sz="2000" b="1" i="1" dirty="0" smtClean="0"/>
              <a:t>); D</a:t>
            </a:r>
            <a:r>
              <a:rPr lang="en-US" sz="2000" b="1" i="1" dirty="0"/>
              <a:t>. R. Nelson and B. I. </a:t>
            </a:r>
            <a:r>
              <a:rPr lang="en-US" sz="2000" b="1" i="1" dirty="0" err="1"/>
              <a:t>Halperin</a:t>
            </a:r>
            <a:r>
              <a:rPr lang="en-US" sz="2000" b="1" i="1" dirty="0"/>
              <a:t>, Phys. Rev. B 19, 2457 (1979</a:t>
            </a:r>
            <a:r>
              <a:rPr lang="en-US" sz="2000" b="1" i="1" dirty="0" smtClean="0"/>
              <a:t>);  </a:t>
            </a:r>
            <a:r>
              <a:rPr lang="en-US" sz="2000" b="1" i="1" dirty="0"/>
              <a:t>A. P. Young, Phys. Rev. B 19, 1855 (1979</a:t>
            </a:r>
            <a:r>
              <a:rPr lang="en-US" sz="2000" b="1" i="1" dirty="0" smtClean="0"/>
              <a:t>)). </a:t>
            </a:r>
            <a:r>
              <a:rPr lang="en-US" sz="2800" b="1" i="1" dirty="0"/>
              <a:t/>
            </a:r>
            <a:br>
              <a:rPr lang="en-US" sz="2800" b="1" i="1" dirty="0"/>
            </a:br>
            <a:endParaRPr lang="ru-RU" sz="2800" i="1" dirty="0">
              <a:latin typeface="+mn-lt"/>
            </a:endParaRPr>
          </a:p>
        </p:txBody>
      </p:sp>
      <p:sp>
        <p:nvSpPr>
          <p:cNvPr id="3" name="TextBox 2"/>
          <p:cNvSpPr txBox="1"/>
          <p:nvPr/>
        </p:nvSpPr>
        <p:spPr>
          <a:xfrm>
            <a:off x="341245" y="1357149"/>
            <a:ext cx="8142102" cy="707886"/>
          </a:xfrm>
          <a:prstGeom prst="rect">
            <a:avLst/>
          </a:prstGeom>
          <a:noFill/>
        </p:spPr>
        <p:txBody>
          <a:bodyPr wrap="none" rtlCol="0">
            <a:spAutoFit/>
          </a:bodyPr>
          <a:lstStyle/>
          <a:p>
            <a:r>
              <a:rPr lang="en-US" sz="2000" dirty="0" smtClean="0">
                <a:solidFill>
                  <a:schemeClr val="tx2"/>
                </a:solidFill>
              </a:rPr>
              <a:t>Translational and bond-</a:t>
            </a:r>
            <a:r>
              <a:rPr lang="en-US" sz="2000" dirty="0" err="1" smtClean="0">
                <a:solidFill>
                  <a:schemeClr val="tx2"/>
                </a:solidFill>
              </a:rPr>
              <a:t>orientational</a:t>
            </a:r>
            <a:r>
              <a:rPr lang="en-US" sz="2000" dirty="0" smtClean="0">
                <a:solidFill>
                  <a:schemeClr val="tx2"/>
                </a:solidFill>
              </a:rPr>
              <a:t> order in two-dimensional crystals</a:t>
            </a:r>
            <a:r>
              <a:rPr lang="ru-RU" sz="2000" dirty="0" smtClean="0">
                <a:solidFill>
                  <a:schemeClr val="tx2"/>
                </a:solidFill>
              </a:rPr>
              <a:t> </a:t>
            </a:r>
            <a:r>
              <a:rPr lang="ru-RU" sz="2000" dirty="0" smtClean="0">
                <a:solidFill>
                  <a:schemeClr val="tx2"/>
                </a:solidFill>
                <a:latin typeface="Helvetica"/>
              </a:rPr>
              <a:t> </a:t>
            </a:r>
          </a:p>
          <a:p>
            <a:r>
              <a:rPr lang="ru-RU" sz="2000" dirty="0" smtClean="0">
                <a:solidFill>
                  <a:srgbClr val="000000"/>
                </a:solidFill>
                <a:latin typeface="Helvetica"/>
              </a:rPr>
              <a:t>(</a:t>
            </a:r>
            <a:r>
              <a:rPr lang="ru-RU" sz="2000" dirty="0" err="1" smtClean="0">
                <a:solidFill>
                  <a:srgbClr val="000000"/>
                </a:solidFill>
                <a:latin typeface="Helvetica"/>
              </a:rPr>
              <a:t>N</a:t>
            </a:r>
            <a:r>
              <a:rPr lang="ru-RU" sz="2000" dirty="0">
                <a:solidFill>
                  <a:srgbClr val="000000"/>
                </a:solidFill>
                <a:latin typeface="Helvetica"/>
              </a:rPr>
              <a:t>. </a:t>
            </a:r>
            <a:r>
              <a:rPr lang="ru-RU" sz="2000" dirty="0" err="1">
                <a:solidFill>
                  <a:srgbClr val="000000"/>
                </a:solidFill>
                <a:latin typeface="Helvetica"/>
              </a:rPr>
              <a:t>D</a:t>
            </a:r>
            <a:r>
              <a:rPr lang="ru-RU" sz="2000" dirty="0">
                <a:solidFill>
                  <a:srgbClr val="000000"/>
                </a:solidFill>
                <a:latin typeface="Helvetica"/>
              </a:rPr>
              <a:t>. </a:t>
            </a:r>
            <a:r>
              <a:rPr lang="ru-RU" sz="2000" dirty="0" err="1">
                <a:solidFill>
                  <a:srgbClr val="000000"/>
                </a:solidFill>
                <a:latin typeface="Helvetica"/>
              </a:rPr>
              <a:t>Mermin</a:t>
            </a:r>
            <a:r>
              <a:rPr lang="ru-RU" sz="2000" dirty="0">
                <a:solidFill>
                  <a:srgbClr val="000000"/>
                </a:solidFill>
                <a:latin typeface="Helvetica"/>
              </a:rPr>
              <a:t>, </a:t>
            </a:r>
            <a:r>
              <a:rPr lang="ru-RU" sz="2000" dirty="0" err="1">
                <a:solidFill>
                  <a:srgbClr val="000000"/>
                </a:solidFill>
                <a:latin typeface="Helvetica"/>
              </a:rPr>
              <a:t>Phys</a:t>
            </a:r>
            <a:r>
              <a:rPr lang="ru-RU" sz="2000" dirty="0">
                <a:solidFill>
                  <a:srgbClr val="000000"/>
                </a:solidFill>
                <a:latin typeface="Helvetica"/>
              </a:rPr>
              <a:t>. </a:t>
            </a:r>
            <a:r>
              <a:rPr lang="ru-RU" sz="2000" dirty="0" err="1">
                <a:solidFill>
                  <a:srgbClr val="000000"/>
                </a:solidFill>
                <a:latin typeface="Helvetica"/>
              </a:rPr>
              <a:t>Rev</a:t>
            </a:r>
            <a:r>
              <a:rPr lang="ru-RU" sz="2000" dirty="0">
                <a:solidFill>
                  <a:srgbClr val="000000"/>
                </a:solidFill>
                <a:latin typeface="Helvetica"/>
              </a:rPr>
              <a:t>. 176, 250 (1968</a:t>
            </a:r>
            <a:r>
              <a:rPr lang="ru-RU" sz="2000" dirty="0" smtClean="0">
                <a:solidFill>
                  <a:srgbClr val="000000"/>
                </a:solidFill>
                <a:latin typeface="Helvetica"/>
              </a:rPr>
              <a:t>))</a:t>
            </a:r>
            <a:endParaRPr lang="ru-RU" sz="2000" dirty="0">
              <a:solidFill>
                <a:srgbClr val="FF0000"/>
              </a:solidFill>
            </a:endParaRPr>
          </a:p>
        </p:txBody>
      </p:sp>
      <p:sp>
        <p:nvSpPr>
          <p:cNvPr id="4" name="TextBox 3"/>
          <p:cNvSpPr txBox="1"/>
          <p:nvPr/>
        </p:nvSpPr>
        <p:spPr>
          <a:xfrm>
            <a:off x="1872536" y="2065035"/>
            <a:ext cx="4823756" cy="400110"/>
          </a:xfrm>
          <a:prstGeom prst="rect">
            <a:avLst/>
          </a:prstGeom>
          <a:noFill/>
        </p:spPr>
        <p:txBody>
          <a:bodyPr wrap="none" rtlCol="0">
            <a:spAutoFit/>
          </a:bodyPr>
          <a:lstStyle/>
          <a:p>
            <a:r>
              <a:rPr lang="en-US" sz="2000" b="1" dirty="0" smtClean="0">
                <a:solidFill>
                  <a:srgbClr val="008000"/>
                </a:solidFill>
              </a:rPr>
              <a:t>Quasi-long </a:t>
            </a:r>
            <a:r>
              <a:rPr lang="en-US" sz="2000" b="1" dirty="0">
                <a:solidFill>
                  <a:srgbClr val="008000"/>
                </a:solidFill>
              </a:rPr>
              <a:t>range </a:t>
            </a:r>
            <a:r>
              <a:rPr lang="en-US" sz="2000" b="1" dirty="0" smtClean="0">
                <a:solidFill>
                  <a:srgbClr val="008000"/>
                </a:solidFill>
              </a:rPr>
              <a:t>translational order </a:t>
            </a:r>
            <a:endParaRPr lang="ru-RU" sz="2000" b="1" dirty="0">
              <a:solidFill>
                <a:srgbClr val="008000"/>
              </a:solidFill>
            </a:endParaRPr>
          </a:p>
        </p:txBody>
      </p:sp>
      <p:pic>
        <p:nvPicPr>
          <p:cNvPr id="13" name="Изображение 12"/>
          <p:cNvPicPr>
            <a:picLocks noChangeAspect="1"/>
          </p:cNvPicPr>
          <p:nvPr/>
        </p:nvPicPr>
        <p:blipFill>
          <a:blip r:embed="rId2" cstate="print"/>
          <a:stretch>
            <a:fillRect/>
          </a:stretch>
        </p:blipFill>
        <p:spPr>
          <a:xfrm>
            <a:off x="1785918" y="2428868"/>
            <a:ext cx="5058562" cy="504056"/>
          </a:xfrm>
          <a:prstGeom prst="rect">
            <a:avLst/>
          </a:prstGeom>
        </p:spPr>
      </p:pic>
      <p:pic>
        <p:nvPicPr>
          <p:cNvPr id="931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611" y="4125373"/>
            <a:ext cx="173196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3" y="4102376"/>
            <a:ext cx="194468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117" y="5032768"/>
            <a:ext cx="19685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6480" y="5094042"/>
            <a:ext cx="30241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5175644"/>
            <a:ext cx="16097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99711" y="2969201"/>
            <a:ext cx="4729179" cy="400110"/>
          </a:xfrm>
          <a:prstGeom prst="rect">
            <a:avLst/>
          </a:prstGeom>
          <a:noFill/>
        </p:spPr>
        <p:txBody>
          <a:bodyPr wrap="none" rtlCol="0">
            <a:spAutoFit/>
          </a:bodyPr>
          <a:lstStyle/>
          <a:p>
            <a:r>
              <a:rPr lang="en-US" sz="2000" b="1" i="1" dirty="0" smtClean="0">
                <a:solidFill>
                  <a:srgbClr val="FF0000"/>
                </a:solidFill>
              </a:rPr>
              <a:t>Long-range </a:t>
            </a:r>
            <a:r>
              <a:rPr lang="en-US" sz="2000" b="1" i="1" dirty="0">
                <a:solidFill>
                  <a:srgbClr val="FF0000"/>
                </a:solidFill>
              </a:rPr>
              <a:t>bond-</a:t>
            </a:r>
            <a:r>
              <a:rPr lang="en-US" sz="2000" b="1" i="1" dirty="0" err="1">
                <a:solidFill>
                  <a:srgbClr val="FF0000"/>
                </a:solidFill>
              </a:rPr>
              <a:t>orientational</a:t>
            </a:r>
            <a:r>
              <a:rPr lang="en-US" sz="2000" b="1" i="1" dirty="0" smtClean="0">
                <a:solidFill>
                  <a:srgbClr val="FF0000"/>
                </a:solidFill>
              </a:rPr>
              <a:t> order!</a:t>
            </a:r>
            <a:endParaRPr lang="ru-RU" sz="2000" b="1" i="1" dirty="0">
              <a:solidFill>
                <a:srgbClr val="FF0000"/>
              </a:solidFill>
            </a:endParaRPr>
          </a:p>
        </p:txBody>
      </p:sp>
      <p:sp>
        <p:nvSpPr>
          <p:cNvPr id="7" name="TextBox 6"/>
          <p:cNvSpPr txBox="1"/>
          <p:nvPr/>
        </p:nvSpPr>
        <p:spPr>
          <a:xfrm>
            <a:off x="-95888" y="3360939"/>
            <a:ext cx="9252520" cy="584775"/>
          </a:xfrm>
          <a:prstGeom prst="rect">
            <a:avLst/>
          </a:prstGeom>
          <a:noFill/>
        </p:spPr>
        <p:txBody>
          <a:bodyPr wrap="square" rtlCol="0">
            <a:spAutoFit/>
          </a:bodyPr>
          <a:lstStyle/>
          <a:p>
            <a:r>
              <a:rPr lang="en-US" dirty="0">
                <a:solidFill>
                  <a:schemeClr val="tx2"/>
                </a:solidFill>
              </a:rPr>
              <a:t>T</a:t>
            </a:r>
            <a:r>
              <a:rPr lang="en-US" dirty="0" smtClean="0">
                <a:solidFill>
                  <a:schemeClr val="tx2"/>
                </a:solidFill>
              </a:rPr>
              <a:t>ransition </a:t>
            </a:r>
            <a:r>
              <a:rPr lang="en-US" dirty="0">
                <a:solidFill>
                  <a:schemeClr val="tx2"/>
                </a:solidFill>
              </a:rPr>
              <a:t>between a crystal and an isotropic liquid </a:t>
            </a:r>
            <a:r>
              <a:rPr lang="en-US" dirty="0" smtClean="0">
                <a:solidFill>
                  <a:schemeClr val="tx2"/>
                </a:solidFill>
              </a:rPr>
              <a:t>can occur </a:t>
            </a:r>
            <a:r>
              <a:rPr lang="en-US" dirty="0">
                <a:solidFill>
                  <a:schemeClr val="tx2"/>
                </a:solidFill>
              </a:rPr>
              <a:t>by means of two continuous transitions </a:t>
            </a:r>
            <a:endParaRPr lang="en-US" dirty="0" smtClean="0">
              <a:solidFill>
                <a:schemeClr val="tx2"/>
              </a:solidFill>
            </a:endParaRPr>
          </a:p>
          <a:p>
            <a:r>
              <a:rPr lang="en-US" dirty="0" smtClean="0">
                <a:solidFill>
                  <a:schemeClr val="tx2"/>
                </a:solidFill>
              </a:rPr>
              <a:t>which </a:t>
            </a:r>
            <a:r>
              <a:rPr lang="en-US" dirty="0">
                <a:solidFill>
                  <a:schemeClr val="tx2"/>
                </a:solidFill>
              </a:rPr>
              <a:t>correspond to dissociation </a:t>
            </a:r>
            <a:r>
              <a:rPr lang="en-US" dirty="0" smtClean="0">
                <a:solidFill>
                  <a:schemeClr val="tx2"/>
                </a:solidFill>
              </a:rPr>
              <a:t>of bound </a:t>
            </a:r>
            <a:r>
              <a:rPr lang="en-US" dirty="0">
                <a:solidFill>
                  <a:schemeClr val="tx2"/>
                </a:solidFill>
              </a:rPr>
              <a:t>dislocation and </a:t>
            </a:r>
            <a:r>
              <a:rPr lang="en-US" dirty="0" err="1">
                <a:solidFill>
                  <a:schemeClr val="tx2"/>
                </a:solidFill>
              </a:rPr>
              <a:t>disclination</a:t>
            </a:r>
            <a:r>
              <a:rPr lang="en-US" dirty="0">
                <a:solidFill>
                  <a:schemeClr val="tx2"/>
                </a:solidFill>
              </a:rPr>
              <a:t> pairs, </a:t>
            </a:r>
            <a:r>
              <a:rPr lang="en-US" dirty="0" smtClean="0">
                <a:solidFill>
                  <a:schemeClr val="tx2"/>
                </a:solidFill>
              </a:rPr>
              <a:t>respectively.</a:t>
            </a:r>
            <a:endParaRPr lang="ru-RU" dirty="0">
              <a:solidFill>
                <a:schemeClr val="tx2"/>
              </a:solidFill>
            </a:endParaRPr>
          </a:p>
        </p:txBody>
      </p:sp>
      <p:sp>
        <p:nvSpPr>
          <p:cNvPr id="8" name="TextBox 7"/>
          <p:cNvSpPr txBox="1"/>
          <p:nvPr/>
        </p:nvSpPr>
        <p:spPr>
          <a:xfrm>
            <a:off x="1047078" y="4509267"/>
            <a:ext cx="7151317" cy="584775"/>
          </a:xfrm>
          <a:prstGeom prst="rect">
            <a:avLst/>
          </a:prstGeom>
          <a:noFill/>
        </p:spPr>
        <p:txBody>
          <a:bodyPr wrap="none" rtlCol="0">
            <a:spAutoFit/>
          </a:bodyPr>
          <a:lstStyle/>
          <a:p>
            <a:r>
              <a:rPr lang="en-US" dirty="0">
                <a:solidFill>
                  <a:schemeClr val="tx2"/>
                </a:solidFill>
              </a:rPr>
              <a:t>Dislocations </a:t>
            </a:r>
            <a:r>
              <a:rPr lang="en-US" dirty="0" smtClean="0">
                <a:solidFill>
                  <a:schemeClr val="tx2"/>
                </a:solidFill>
              </a:rPr>
              <a:t>unbinding leads </a:t>
            </a:r>
            <a:r>
              <a:rPr lang="en-US" dirty="0">
                <a:solidFill>
                  <a:schemeClr val="tx2"/>
                </a:solidFill>
              </a:rPr>
              <a:t>to a phase with </a:t>
            </a:r>
            <a:r>
              <a:rPr lang="en-US" dirty="0" smtClean="0">
                <a:solidFill>
                  <a:schemeClr val="tx2"/>
                </a:solidFill>
              </a:rPr>
              <a:t>short-range translational </a:t>
            </a:r>
            <a:r>
              <a:rPr lang="en-US" dirty="0">
                <a:solidFill>
                  <a:schemeClr val="tx2"/>
                </a:solidFill>
              </a:rPr>
              <a:t>order, </a:t>
            </a:r>
            <a:endParaRPr lang="en-US" dirty="0" smtClean="0">
              <a:solidFill>
                <a:schemeClr val="tx2"/>
              </a:solidFill>
            </a:endParaRPr>
          </a:p>
          <a:p>
            <a:r>
              <a:rPr lang="en-US" dirty="0" smtClean="0">
                <a:solidFill>
                  <a:schemeClr val="tx2"/>
                </a:solidFill>
              </a:rPr>
              <a:t>but </a:t>
            </a:r>
            <a:r>
              <a:rPr lang="en-US" dirty="0">
                <a:solidFill>
                  <a:schemeClr val="tx2"/>
                </a:solidFill>
              </a:rPr>
              <a:t>with quasi-long-range bond-</a:t>
            </a:r>
            <a:r>
              <a:rPr lang="en-US" dirty="0" err="1">
                <a:solidFill>
                  <a:schemeClr val="tx2"/>
                </a:solidFill>
              </a:rPr>
              <a:t>orientational</a:t>
            </a:r>
            <a:r>
              <a:rPr lang="en-US" dirty="0">
                <a:solidFill>
                  <a:schemeClr val="tx2"/>
                </a:solidFill>
              </a:rPr>
              <a:t> </a:t>
            </a:r>
            <a:r>
              <a:rPr lang="en-US" dirty="0" smtClean="0">
                <a:solidFill>
                  <a:schemeClr val="tx2"/>
                </a:solidFill>
              </a:rPr>
              <a:t>order - a </a:t>
            </a:r>
            <a:r>
              <a:rPr lang="en-US" dirty="0" err="1">
                <a:solidFill>
                  <a:schemeClr val="tx2"/>
                </a:solidFill>
              </a:rPr>
              <a:t>hexatic</a:t>
            </a:r>
            <a:r>
              <a:rPr lang="en-US" dirty="0">
                <a:solidFill>
                  <a:schemeClr val="tx2"/>
                </a:solidFill>
              </a:rPr>
              <a:t> phase</a:t>
            </a:r>
            <a:r>
              <a:rPr lang="en-US" dirty="0"/>
              <a:t>.</a:t>
            </a:r>
            <a:endParaRPr lang="ru-RU" dirty="0"/>
          </a:p>
        </p:txBody>
      </p:sp>
      <p:sp>
        <p:nvSpPr>
          <p:cNvPr id="9" name="TextBox 8"/>
          <p:cNvSpPr txBox="1"/>
          <p:nvPr/>
        </p:nvSpPr>
        <p:spPr>
          <a:xfrm>
            <a:off x="675379" y="5751905"/>
            <a:ext cx="8079456" cy="338554"/>
          </a:xfrm>
          <a:prstGeom prst="rect">
            <a:avLst/>
          </a:prstGeom>
          <a:noFill/>
        </p:spPr>
        <p:txBody>
          <a:bodyPr wrap="none" rtlCol="0">
            <a:spAutoFit/>
          </a:bodyPr>
          <a:lstStyle/>
          <a:p>
            <a:r>
              <a:rPr lang="en-US" dirty="0">
                <a:solidFill>
                  <a:schemeClr val="tx2"/>
                </a:solidFill>
              </a:rPr>
              <a:t>U</a:t>
            </a:r>
            <a:r>
              <a:rPr lang="en-US" dirty="0" smtClean="0">
                <a:solidFill>
                  <a:schemeClr val="tx2"/>
                </a:solidFill>
              </a:rPr>
              <a:t>nbinding </a:t>
            </a:r>
            <a:r>
              <a:rPr lang="en-US" dirty="0">
                <a:solidFill>
                  <a:schemeClr val="tx2"/>
                </a:solidFill>
              </a:rPr>
              <a:t>of </a:t>
            </a:r>
            <a:r>
              <a:rPr lang="en-US" dirty="0" err="1">
                <a:solidFill>
                  <a:schemeClr val="tx2"/>
                </a:solidFill>
              </a:rPr>
              <a:t>disclination</a:t>
            </a:r>
            <a:r>
              <a:rPr lang="en-US" dirty="0">
                <a:solidFill>
                  <a:schemeClr val="tx2"/>
                </a:solidFill>
              </a:rPr>
              <a:t> pairs via a continuous phase </a:t>
            </a:r>
            <a:r>
              <a:rPr lang="en-US" dirty="0" smtClean="0">
                <a:solidFill>
                  <a:schemeClr val="tx2"/>
                </a:solidFill>
              </a:rPr>
              <a:t>transition leads to isotropic liquid</a:t>
            </a:r>
            <a:endParaRPr lang="ru-RU" dirty="0">
              <a:solidFill>
                <a:schemeClr val="tx2"/>
              </a:solidFill>
            </a:endParaRPr>
          </a:p>
        </p:txBody>
      </p:sp>
      <p:sp>
        <p:nvSpPr>
          <p:cNvPr id="10" name="TextBox 9"/>
          <p:cNvSpPr txBox="1"/>
          <p:nvPr/>
        </p:nvSpPr>
        <p:spPr>
          <a:xfrm>
            <a:off x="931930" y="2784536"/>
            <a:ext cx="7145482"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rtlCol="0">
            <a:spAutoFit/>
          </a:bodyPr>
          <a:lstStyle/>
          <a:p>
            <a:r>
              <a:rPr lang="en-US" sz="3200" b="1" i="1" dirty="0">
                <a:solidFill>
                  <a:srgbClr val="FF0000"/>
                </a:solidFill>
              </a:rPr>
              <a:t>Is the BKTHNY scenario </a:t>
            </a:r>
            <a:r>
              <a:rPr lang="en-US" sz="3200" b="1" i="1" dirty="0" smtClean="0">
                <a:solidFill>
                  <a:srgbClr val="FF0000"/>
                </a:solidFill>
              </a:rPr>
              <a:t>universal? </a:t>
            </a:r>
            <a:endParaRPr lang="ru-RU" sz="3200" b="1" i="1" dirty="0">
              <a:solidFill>
                <a:srgbClr val="FF0000"/>
              </a:solidFill>
            </a:endParaRPr>
          </a:p>
        </p:txBody>
      </p:sp>
      <p:sp>
        <p:nvSpPr>
          <p:cNvPr id="12" name="TextBox 11"/>
          <p:cNvSpPr txBox="1"/>
          <p:nvPr/>
        </p:nvSpPr>
        <p:spPr>
          <a:xfrm>
            <a:off x="452119" y="4801654"/>
            <a:ext cx="8105104"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rtlCol="0">
            <a:spAutoFit/>
          </a:bodyPr>
          <a:lstStyle/>
          <a:p>
            <a:r>
              <a:rPr lang="en-US" sz="3200" b="1" i="1" dirty="0" smtClean="0">
                <a:solidFill>
                  <a:srgbClr val="FF0000"/>
                </a:solidFill>
              </a:rPr>
              <a:t>No! First order transition is possible too.</a:t>
            </a:r>
            <a:endParaRPr lang="ru-RU" sz="3200" b="1" i="1" dirty="0">
              <a:solidFill>
                <a:srgbClr val="FF0000"/>
              </a:solidFill>
            </a:endParaRPr>
          </a:p>
        </p:txBody>
      </p:sp>
    </p:spTree>
    <p:extLst>
      <p:ext uri="{BB962C8B-B14F-4D97-AF65-F5344CB8AC3E}">
        <p14:creationId xmlns:p14="http://schemas.microsoft.com/office/powerpoint/2010/main" val="22266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7813"/>
            <a:ext cx="8229600" cy="918939"/>
          </a:xfrm>
        </p:spPr>
        <p:txBody>
          <a:bodyPr/>
          <a:lstStyle/>
          <a:p>
            <a:r>
              <a:rPr lang="ru-RU" sz="2000" b="1" dirty="0">
                <a:solidFill>
                  <a:srgbClr val="0033CC"/>
                </a:solidFill>
                <a:latin typeface="+mn-lt"/>
              </a:rPr>
              <a:t>Теория двумерного плавления Березинского-</a:t>
            </a:r>
            <a:r>
              <a:rPr lang="ru-RU" sz="2000" b="1" dirty="0" err="1">
                <a:solidFill>
                  <a:srgbClr val="0033CC"/>
                </a:solidFill>
                <a:latin typeface="+mn-lt"/>
              </a:rPr>
              <a:t>Костерлица</a:t>
            </a:r>
            <a:r>
              <a:rPr lang="ru-RU" sz="2000" b="1" dirty="0">
                <a:solidFill>
                  <a:srgbClr val="0033CC"/>
                </a:solidFill>
                <a:latin typeface="+mn-lt"/>
              </a:rPr>
              <a:t>-</a:t>
            </a:r>
            <a:r>
              <a:rPr lang="ru-RU" sz="2000" b="1" dirty="0" err="1">
                <a:solidFill>
                  <a:srgbClr val="0033CC"/>
                </a:solidFill>
                <a:latin typeface="+mn-lt"/>
              </a:rPr>
              <a:t>Таулеса</a:t>
            </a:r>
            <a:r>
              <a:rPr lang="ru-RU" sz="2000" b="1" dirty="0">
                <a:solidFill>
                  <a:srgbClr val="0033CC"/>
                </a:solidFill>
                <a:latin typeface="+mn-lt"/>
              </a:rPr>
              <a:t>-</a:t>
            </a:r>
            <a:r>
              <a:rPr lang="ru-RU" sz="2000" b="1" dirty="0" err="1">
                <a:solidFill>
                  <a:srgbClr val="0033CC"/>
                </a:solidFill>
                <a:latin typeface="+mn-lt"/>
              </a:rPr>
              <a:t>Хальперина</a:t>
            </a:r>
            <a:r>
              <a:rPr lang="ru-RU" sz="2000" b="1" dirty="0">
                <a:solidFill>
                  <a:srgbClr val="0033CC"/>
                </a:solidFill>
                <a:latin typeface="+mn-lt"/>
              </a:rPr>
              <a:t>-Нельсона-Янга</a:t>
            </a:r>
            <a:r>
              <a:rPr lang="en-US" sz="2000" b="1" dirty="0">
                <a:solidFill>
                  <a:srgbClr val="0033CC"/>
                </a:solidFill>
                <a:latin typeface="+mn-lt"/>
              </a:rPr>
              <a:t> (BKTHNY)</a:t>
            </a:r>
            <a:endParaRPr lang="ru-RU" sz="2000" dirty="0">
              <a:latin typeface="+mn-lt"/>
            </a:endParaRPr>
          </a:p>
        </p:txBody>
      </p:sp>
      <p:pic>
        <p:nvPicPr>
          <p:cNvPr id="3" name="Изображение 2"/>
          <p:cNvPicPr>
            <a:picLocks noChangeAspect="1"/>
          </p:cNvPicPr>
          <p:nvPr/>
        </p:nvPicPr>
        <p:blipFill>
          <a:blip r:embed="rId2"/>
          <a:stretch>
            <a:fillRect/>
          </a:stretch>
        </p:blipFill>
        <p:spPr>
          <a:xfrm>
            <a:off x="169157" y="2348880"/>
            <a:ext cx="8974843" cy="1567036"/>
          </a:xfrm>
          <a:prstGeom prst="rect">
            <a:avLst/>
          </a:prstGeom>
        </p:spPr>
      </p:pic>
      <p:sp>
        <p:nvSpPr>
          <p:cNvPr id="4" name="TextBox 3"/>
          <p:cNvSpPr txBox="1"/>
          <p:nvPr/>
        </p:nvSpPr>
        <p:spPr>
          <a:xfrm>
            <a:off x="2296612" y="1556792"/>
            <a:ext cx="4303406" cy="461665"/>
          </a:xfrm>
          <a:prstGeom prst="rect">
            <a:avLst/>
          </a:prstGeom>
          <a:noFill/>
        </p:spPr>
        <p:txBody>
          <a:bodyPr wrap="none" rtlCol="0">
            <a:spAutoFit/>
          </a:bodyPr>
          <a:lstStyle/>
          <a:p>
            <a:r>
              <a:rPr lang="ru-RU" sz="2400" b="1" i="1" dirty="0" smtClean="0">
                <a:solidFill>
                  <a:srgbClr val="FF0000"/>
                </a:solidFill>
              </a:rPr>
              <a:t>Уравнения </a:t>
            </a:r>
            <a:r>
              <a:rPr lang="ru-RU" sz="2400" b="1" i="1" dirty="0" err="1" smtClean="0">
                <a:solidFill>
                  <a:srgbClr val="FF0000"/>
                </a:solidFill>
              </a:rPr>
              <a:t>ренормгруппы</a:t>
            </a:r>
            <a:endParaRPr lang="ru-RU" sz="2400" b="1" i="1" dirty="0">
              <a:solidFill>
                <a:srgbClr val="FF0000"/>
              </a:solidFill>
            </a:endParaRPr>
          </a:p>
        </p:txBody>
      </p:sp>
    </p:spTree>
    <p:extLst>
      <p:ext uri="{BB962C8B-B14F-4D97-AF65-F5344CB8AC3E}">
        <p14:creationId xmlns:p14="http://schemas.microsoft.com/office/powerpoint/2010/main" val="858303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7813"/>
            <a:ext cx="8229600" cy="918939"/>
          </a:xfrm>
        </p:spPr>
        <p:txBody>
          <a:bodyPr/>
          <a:lstStyle/>
          <a:p>
            <a:r>
              <a:rPr lang="ru-RU" sz="2000" b="1" dirty="0">
                <a:solidFill>
                  <a:srgbClr val="0033CC"/>
                </a:solidFill>
                <a:latin typeface="+mn-lt"/>
              </a:rPr>
              <a:t>Теория двумерного плавления Березинского-</a:t>
            </a:r>
            <a:r>
              <a:rPr lang="ru-RU" sz="2000" b="1" dirty="0" err="1">
                <a:solidFill>
                  <a:srgbClr val="0033CC"/>
                </a:solidFill>
                <a:latin typeface="+mn-lt"/>
              </a:rPr>
              <a:t>Костерлица</a:t>
            </a:r>
            <a:r>
              <a:rPr lang="ru-RU" sz="2000" b="1" dirty="0">
                <a:solidFill>
                  <a:srgbClr val="0033CC"/>
                </a:solidFill>
                <a:latin typeface="+mn-lt"/>
              </a:rPr>
              <a:t>-</a:t>
            </a:r>
            <a:r>
              <a:rPr lang="ru-RU" sz="2000" b="1" dirty="0" err="1">
                <a:solidFill>
                  <a:srgbClr val="0033CC"/>
                </a:solidFill>
                <a:latin typeface="+mn-lt"/>
              </a:rPr>
              <a:t>Таулеса</a:t>
            </a:r>
            <a:r>
              <a:rPr lang="ru-RU" sz="2000" b="1" dirty="0">
                <a:solidFill>
                  <a:srgbClr val="0033CC"/>
                </a:solidFill>
                <a:latin typeface="+mn-lt"/>
              </a:rPr>
              <a:t>-</a:t>
            </a:r>
            <a:r>
              <a:rPr lang="ru-RU" sz="2000" b="1" dirty="0" err="1">
                <a:solidFill>
                  <a:srgbClr val="0033CC"/>
                </a:solidFill>
                <a:latin typeface="+mn-lt"/>
              </a:rPr>
              <a:t>Хальперина</a:t>
            </a:r>
            <a:r>
              <a:rPr lang="ru-RU" sz="2000" b="1" dirty="0">
                <a:solidFill>
                  <a:srgbClr val="0033CC"/>
                </a:solidFill>
                <a:latin typeface="+mn-lt"/>
              </a:rPr>
              <a:t>-Нельсона-Янга</a:t>
            </a:r>
            <a:r>
              <a:rPr lang="en-US" sz="2000" b="1" dirty="0">
                <a:solidFill>
                  <a:srgbClr val="0033CC"/>
                </a:solidFill>
                <a:latin typeface="+mn-lt"/>
              </a:rPr>
              <a:t> (BKTHNY)</a:t>
            </a:r>
            <a:endParaRPr lang="ru-RU" sz="2000" dirty="0">
              <a:latin typeface="+mn-lt"/>
            </a:endParaRPr>
          </a:p>
        </p:txBody>
      </p:sp>
      <p:sp>
        <p:nvSpPr>
          <p:cNvPr id="4" name="TextBox 3"/>
          <p:cNvSpPr txBox="1"/>
          <p:nvPr/>
        </p:nvSpPr>
        <p:spPr>
          <a:xfrm>
            <a:off x="395536" y="1124744"/>
            <a:ext cx="8483724" cy="1446550"/>
          </a:xfrm>
          <a:prstGeom prst="rect">
            <a:avLst/>
          </a:prstGeom>
          <a:noFill/>
        </p:spPr>
        <p:txBody>
          <a:bodyPr wrap="none" rtlCol="0">
            <a:spAutoFit/>
          </a:bodyPr>
          <a:lstStyle/>
          <a:p>
            <a:pPr algn="just"/>
            <a:r>
              <a:rPr lang="ru-RU" sz="2000" dirty="0" smtClean="0">
                <a:solidFill>
                  <a:srgbClr val="FF0000"/>
                </a:solidFill>
              </a:rPr>
              <a:t>Экспериментальная проверка (</a:t>
            </a:r>
            <a:r>
              <a:rPr lang="en-US" b="1" i="1" dirty="0">
                <a:solidFill>
                  <a:srgbClr val="0000FF"/>
                </a:solidFill>
              </a:rPr>
              <a:t>Zahn, K., </a:t>
            </a:r>
            <a:r>
              <a:rPr lang="en-US" b="1" i="1" dirty="0" err="1">
                <a:solidFill>
                  <a:srgbClr val="0000FF"/>
                </a:solidFill>
              </a:rPr>
              <a:t>Lenke</a:t>
            </a:r>
            <a:r>
              <a:rPr lang="en-US" b="1" i="1" dirty="0">
                <a:solidFill>
                  <a:srgbClr val="0000FF"/>
                </a:solidFill>
              </a:rPr>
              <a:t>, R., and </a:t>
            </a:r>
            <a:r>
              <a:rPr lang="en-US" b="1" i="1" dirty="0" err="1">
                <a:solidFill>
                  <a:srgbClr val="0000FF"/>
                </a:solidFill>
              </a:rPr>
              <a:t>Maret</a:t>
            </a:r>
            <a:r>
              <a:rPr lang="en-US" b="1" i="1" dirty="0">
                <a:solidFill>
                  <a:srgbClr val="0000FF"/>
                </a:solidFill>
              </a:rPr>
              <a:t>, G., 1999, </a:t>
            </a:r>
            <a:endParaRPr lang="ru-RU" b="1" i="1" dirty="0" smtClean="0">
              <a:solidFill>
                <a:srgbClr val="0000FF"/>
              </a:solidFill>
            </a:endParaRPr>
          </a:p>
          <a:p>
            <a:pPr algn="just"/>
            <a:r>
              <a:rPr lang="en-US" b="1" i="1" dirty="0" smtClean="0">
                <a:solidFill>
                  <a:srgbClr val="0000FF"/>
                </a:solidFill>
              </a:rPr>
              <a:t>Phys</a:t>
            </a:r>
            <a:r>
              <a:rPr lang="en-US" b="1" i="1" dirty="0">
                <a:solidFill>
                  <a:srgbClr val="0000FF"/>
                </a:solidFill>
              </a:rPr>
              <a:t>. Rev. </a:t>
            </a:r>
            <a:r>
              <a:rPr lang="en-US" b="1" i="1" dirty="0" err="1">
                <a:solidFill>
                  <a:srgbClr val="0000FF"/>
                </a:solidFill>
              </a:rPr>
              <a:t>Lett</a:t>
            </a:r>
            <a:r>
              <a:rPr lang="en-US" b="1" i="1" dirty="0">
                <a:solidFill>
                  <a:srgbClr val="0000FF"/>
                </a:solidFill>
              </a:rPr>
              <a:t>. </a:t>
            </a:r>
            <a:r>
              <a:rPr lang="en-US" b="1" i="1" dirty="0" smtClean="0">
                <a:solidFill>
                  <a:srgbClr val="0000FF"/>
                </a:solidFill>
              </a:rPr>
              <a:t>82, 2721</a:t>
            </a:r>
            <a:r>
              <a:rPr lang="ru-RU" b="1" i="1" dirty="0" smtClean="0">
                <a:solidFill>
                  <a:srgbClr val="0000FF"/>
                </a:solidFill>
              </a:rPr>
              <a:t>;</a:t>
            </a:r>
            <a:r>
              <a:rPr lang="en-US" b="1" i="1" dirty="0" smtClean="0">
                <a:solidFill>
                  <a:srgbClr val="0000FF"/>
                </a:solidFill>
              </a:rPr>
              <a:t> </a:t>
            </a:r>
            <a:r>
              <a:rPr lang="en-US" b="1" i="1" dirty="0">
                <a:solidFill>
                  <a:srgbClr val="0000FF"/>
                </a:solidFill>
              </a:rPr>
              <a:t>Zahn, K. and </a:t>
            </a:r>
            <a:r>
              <a:rPr lang="en-US" b="1" i="1" dirty="0" err="1">
                <a:solidFill>
                  <a:srgbClr val="0000FF"/>
                </a:solidFill>
              </a:rPr>
              <a:t>Maret</a:t>
            </a:r>
            <a:r>
              <a:rPr lang="en-US" b="1" i="1" dirty="0">
                <a:solidFill>
                  <a:srgbClr val="0000FF"/>
                </a:solidFill>
              </a:rPr>
              <a:t>, G., 2000, Phys. Rev. </a:t>
            </a:r>
            <a:r>
              <a:rPr lang="en-US" b="1" i="1" dirty="0" err="1">
                <a:solidFill>
                  <a:srgbClr val="0000FF"/>
                </a:solidFill>
              </a:rPr>
              <a:t>Lett</a:t>
            </a:r>
            <a:r>
              <a:rPr lang="en-US" b="1" i="1" dirty="0">
                <a:solidFill>
                  <a:srgbClr val="0000FF"/>
                </a:solidFill>
              </a:rPr>
              <a:t>. 85(17), </a:t>
            </a:r>
            <a:r>
              <a:rPr lang="en-US" b="1" i="1" dirty="0" smtClean="0">
                <a:solidFill>
                  <a:srgbClr val="0000FF"/>
                </a:solidFill>
              </a:rPr>
              <a:t>3656</a:t>
            </a:r>
            <a:r>
              <a:rPr lang="ru-RU" b="1" i="1" dirty="0">
                <a:solidFill>
                  <a:srgbClr val="0000FF"/>
                </a:solidFill>
              </a:rPr>
              <a:t>;</a:t>
            </a:r>
            <a:endParaRPr lang="ru-RU" b="1" i="1" dirty="0" smtClean="0">
              <a:solidFill>
                <a:srgbClr val="0000FF"/>
              </a:solidFill>
            </a:endParaRPr>
          </a:p>
          <a:p>
            <a:pPr algn="just"/>
            <a:r>
              <a:rPr lang="en-US" b="1" i="1" dirty="0" smtClean="0">
                <a:solidFill>
                  <a:srgbClr val="0000FF"/>
                </a:solidFill>
              </a:rPr>
              <a:t> </a:t>
            </a:r>
            <a:r>
              <a:rPr lang="en-US" b="1" i="1" dirty="0">
                <a:solidFill>
                  <a:srgbClr val="0000FF"/>
                </a:solidFill>
              </a:rPr>
              <a:t>Zahn, K., </a:t>
            </a:r>
            <a:r>
              <a:rPr lang="en-US" b="1" i="1" dirty="0" err="1">
                <a:solidFill>
                  <a:srgbClr val="0000FF"/>
                </a:solidFill>
              </a:rPr>
              <a:t>Mndez-Alcaraz</a:t>
            </a:r>
            <a:r>
              <a:rPr lang="en-US" b="1" i="1" dirty="0">
                <a:solidFill>
                  <a:srgbClr val="0000FF"/>
                </a:solidFill>
              </a:rPr>
              <a:t>, J., and </a:t>
            </a:r>
            <a:r>
              <a:rPr lang="en-US" b="1" i="1" dirty="0" err="1">
                <a:solidFill>
                  <a:srgbClr val="0000FF"/>
                </a:solidFill>
              </a:rPr>
              <a:t>Maret</a:t>
            </a:r>
            <a:r>
              <a:rPr lang="en-US" b="1" i="1" dirty="0">
                <a:solidFill>
                  <a:srgbClr val="0000FF"/>
                </a:solidFill>
              </a:rPr>
              <a:t>, G., 1997, Phys. Rev. </a:t>
            </a:r>
            <a:r>
              <a:rPr lang="en-US" b="1" i="1" dirty="0" err="1">
                <a:solidFill>
                  <a:srgbClr val="0000FF"/>
                </a:solidFill>
              </a:rPr>
              <a:t>Lett</a:t>
            </a:r>
            <a:r>
              <a:rPr lang="en-US" b="1" i="1" dirty="0">
                <a:solidFill>
                  <a:srgbClr val="0000FF"/>
                </a:solidFill>
              </a:rPr>
              <a:t>. 79, </a:t>
            </a:r>
            <a:r>
              <a:rPr lang="en-US" b="1" i="1" dirty="0" smtClean="0">
                <a:solidFill>
                  <a:srgbClr val="0000FF"/>
                </a:solidFill>
              </a:rPr>
              <a:t>175</a:t>
            </a:r>
            <a:r>
              <a:rPr lang="ru-RU" b="1" i="1" dirty="0">
                <a:solidFill>
                  <a:srgbClr val="0000FF"/>
                </a:solidFill>
              </a:rPr>
              <a:t>;</a:t>
            </a:r>
            <a:endParaRPr lang="ru-RU" b="1" i="1" dirty="0" smtClean="0">
              <a:solidFill>
                <a:srgbClr val="0000FF"/>
              </a:solidFill>
            </a:endParaRPr>
          </a:p>
          <a:p>
            <a:pPr algn="just"/>
            <a:r>
              <a:rPr lang="en-US" b="1" i="1" dirty="0" smtClean="0">
                <a:solidFill>
                  <a:srgbClr val="0000FF"/>
                </a:solidFill>
              </a:rPr>
              <a:t>Zanghellini</a:t>
            </a:r>
            <a:r>
              <a:rPr lang="en-US" b="1" i="1" dirty="0">
                <a:solidFill>
                  <a:srgbClr val="0000FF"/>
                </a:solidFill>
              </a:rPr>
              <a:t>,J.,Keim,P.,</a:t>
            </a:r>
            <a:r>
              <a:rPr lang="en-US" b="1" i="1" dirty="0" err="1">
                <a:solidFill>
                  <a:srgbClr val="0000FF"/>
                </a:solidFill>
              </a:rPr>
              <a:t>andvonGru</a:t>
            </a:r>
            <a:r>
              <a:rPr lang="en-US" b="1" i="1" dirty="0">
                <a:solidFill>
                  <a:srgbClr val="0000FF"/>
                </a:solidFill>
              </a:rPr>
              <a:t> ̈nberg,H.,2005,J.Phys.:Condens.Matter17,</a:t>
            </a:r>
            <a:r>
              <a:rPr lang="en-US" b="1" i="1" dirty="0" smtClean="0">
                <a:solidFill>
                  <a:srgbClr val="0000FF"/>
                </a:solidFill>
              </a:rPr>
              <a:t>S3579</a:t>
            </a:r>
            <a:r>
              <a:rPr lang="ru-RU" dirty="0" smtClean="0">
                <a:solidFill>
                  <a:srgbClr val="0000FF"/>
                </a:solidFill>
              </a:rPr>
              <a:t>;</a:t>
            </a:r>
          </a:p>
          <a:p>
            <a:pPr algn="just"/>
            <a:r>
              <a:rPr lang="de-DE" b="1" i="1" dirty="0">
                <a:solidFill>
                  <a:srgbClr val="0000FF"/>
                </a:solidFill>
                <a:latin typeface="+mn-lt"/>
              </a:rPr>
              <a:t>Keim, P., </a:t>
            </a:r>
            <a:r>
              <a:rPr lang="de-DE" b="1" i="1" dirty="0" err="1">
                <a:solidFill>
                  <a:srgbClr val="0000FF"/>
                </a:solidFill>
                <a:latin typeface="+mn-lt"/>
              </a:rPr>
              <a:t>Maret</a:t>
            </a:r>
            <a:r>
              <a:rPr lang="de-DE" b="1" i="1" dirty="0">
                <a:solidFill>
                  <a:srgbClr val="0000FF"/>
                </a:solidFill>
                <a:latin typeface="+mn-lt"/>
              </a:rPr>
              <a:t>, G., Herz, U., </a:t>
            </a:r>
            <a:r>
              <a:rPr lang="de-DE" b="1" i="1" dirty="0" err="1">
                <a:solidFill>
                  <a:srgbClr val="0000FF"/>
                </a:solidFill>
                <a:latin typeface="+mn-lt"/>
              </a:rPr>
              <a:t>and</a:t>
            </a:r>
            <a:r>
              <a:rPr lang="de-DE" b="1" i="1" dirty="0">
                <a:solidFill>
                  <a:srgbClr val="0000FF"/>
                </a:solidFill>
                <a:latin typeface="+mn-lt"/>
              </a:rPr>
              <a:t> von </a:t>
            </a:r>
            <a:r>
              <a:rPr lang="de-DE" b="1" i="1" dirty="0" err="1">
                <a:solidFill>
                  <a:srgbClr val="0000FF"/>
                </a:solidFill>
                <a:latin typeface="+mn-lt"/>
              </a:rPr>
              <a:t>Gru</a:t>
            </a:r>
            <a:r>
              <a:rPr lang="de-DE" b="1" i="1" dirty="0">
                <a:solidFill>
                  <a:srgbClr val="0000FF"/>
                </a:solidFill>
                <a:latin typeface="+mn-lt"/>
              </a:rPr>
              <a:t> ̈</a:t>
            </a:r>
            <a:r>
              <a:rPr lang="de-DE" b="1" i="1" dirty="0" err="1">
                <a:solidFill>
                  <a:srgbClr val="0000FF"/>
                </a:solidFill>
                <a:latin typeface="+mn-lt"/>
              </a:rPr>
              <a:t>nberg</a:t>
            </a:r>
            <a:r>
              <a:rPr lang="de-DE" b="1" i="1" dirty="0">
                <a:solidFill>
                  <a:srgbClr val="0000FF"/>
                </a:solidFill>
                <a:latin typeface="+mn-lt"/>
              </a:rPr>
              <a:t>, H., 2004, Phys. </a:t>
            </a:r>
            <a:r>
              <a:rPr lang="de-DE" b="1" i="1" dirty="0" err="1">
                <a:solidFill>
                  <a:srgbClr val="0000FF"/>
                </a:solidFill>
                <a:latin typeface="+mn-lt"/>
              </a:rPr>
              <a:t>Rev</a:t>
            </a:r>
            <a:r>
              <a:rPr lang="de-DE" b="1" i="1" dirty="0">
                <a:solidFill>
                  <a:srgbClr val="0000FF"/>
                </a:solidFill>
                <a:latin typeface="+mn-lt"/>
              </a:rPr>
              <a:t>. </a:t>
            </a:r>
            <a:r>
              <a:rPr lang="de-DE" b="1" i="1" dirty="0" err="1">
                <a:solidFill>
                  <a:srgbClr val="0000FF"/>
                </a:solidFill>
                <a:latin typeface="+mn-lt"/>
              </a:rPr>
              <a:t>Lett</a:t>
            </a:r>
            <a:r>
              <a:rPr lang="de-DE" b="1" i="1" dirty="0">
                <a:solidFill>
                  <a:srgbClr val="0000FF"/>
                </a:solidFill>
                <a:latin typeface="+mn-lt"/>
              </a:rPr>
              <a:t>. 92, 215504</a:t>
            </a:r>
            <a:r>
              <a:rPr lang="ru-RU" sz="2000" dirty="0" smtClean="0">
                <a:solidFill>
                  <a:srgbClr val="FF0000"/>
                </a:solidFill>
              </a:rPr>
              <a:t>)</a:t>
            </a:r>
            <a:endParaRPr lang="ru-RU" sz="2000" dirty="0">
              <a:solidFill>
                <a:srgbClr val="FF0000"/>
              </a:solidFill>
            </a:endParaRPr>
          </a:p>
        </p:txBody>
      </p:sp>
      <p:pic>
        <p:nvPicPr>
          <p:cNvPr id="5" name="Изображение 4"/>
          <p:cNvPicPr>
            <a:picLocks noChangeAspect="1"/>
          </p:cNvPicPr>
          <p:nvPr/>
        </p:nvPicPr>
        <p:blipFill>
          <a:blip r:embed="rId2"/>
          <a:stretch>
            <a:fillRect/>
          </a:stretch>
        </p:blipFill>
        <p:spPr>
          <a:xfrm>
            <a:off x="683567" y="2564904"/>
            <a:ext cx="5791043" cy="3168352"/>
          </a:xfrm>
          <a:prstGeom prst="rect">
            <a:avLst/>
          </a:prstGeom>
        </p:spPr>
      </p:pic>
      <p:pic>
        <p:nvPicPr>
          <p:cNvPr id="6" name="Изображение 5"/>
          <p:cNvPicPr>
            <a:picLocks noChangeAspect="1"/>
          </p:cNvPicPr>
          <p:nvPr/>
        </p:nvPicPr>
        <p:blipFill>
          <a:blip r:embed="rId3"/>
          <a:stretch>
            <a:fillRect/>
          </a:stretch>
        </p:blipFill>
        <p:spPr>
          <a:xfrm>
            <a:off x="6444208" y="3356992"/>
            <a:ext cx="2171854" cy="792088"/>
          </a:xfrm>
          <a:prstGeom prst="rect">
            <a:avLst/>
          </a:prstGeom>
        </p:spPr>
      </p:pic>
    </p:spTree>
    <p:extLst>
      <p:ext uri="{BB962C8B-B14F-4D97-AF65-F5344CB8AC3E}">
        <p14:creationId xmlns:p14="http://schemas.microsoft.com/office/powerpoint/2010/main" val="178808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7813"/>
            <a:ext cx="8229600" cy="918939"/>
          </a:xfrm>
        </p:spPr>
        <p:txBody>
          <a:bodyPr/>
          <a:lstStyle/>
          <a:p>
            <a:r>
              <a:rPr lang="ru-RU" sz="2000" b="1" dirty="0">
                <a:solidFill>
                  <a:srgbClr val="0033CC"/>
                </a:solidFill>
                <a:latin typeface="+mn-lt"/>
              </a:rPr>
              <a:t>Теория двумерного плавления Березинского-</a:t>
            </a:r>
            <a:r>
              <a:rPr lang="ru-RU" sz="2000" b="1" dirty="0" err="1">
                <a:solidFill>
                  <a:srgbClr val="0033CC"/>
                </a:solidFill>
                <a:latin typeface="+mn-lt"/>
              </a:rPr>
              <a:t>Костерлица</a:t>
            </a:r>
            <a:r>
              <a:rPr lang="ru-RU" sz="2000" b="1" dirty="0">
                <a:solidFill>
                  <a:srgbClr val="0033CC"/>
                </a:solidFill>
                <a:latin typeface="+mn-lt"/>
              </a:rPr>
              <a:t>-</a:t>
            </a:r>
            <a:r>
              <a:rPr lang="ru-RU" sz="2000" b="1" dirty="0" err="1">
                <a:solidFill>
                  <a:srgbClr val="0033CC"/>
                </a:solidFill>
                <a:latin typeface="+mn-lt"/>
              </a:rPr>
              <a:t>Таулеса</a:t>
            </a:r>
            <a:r>
              <a:rPr lang="ru-RU" sz="2000" b="1" dirty="0">
                <a:solidFill>
                  <a:srgbClr val="0033CC"/>
                </a:solidFill>
                <a:latin typeface="+mn-lt"/>
              </a:rPr>
              <a:t>-</a:t>
            </a:r>
            <a:r>
              <a:rPr lang="ru-RU" sz="2000" b="1" dirty="0" err="1">
                <a:solidFill>
                  <a:srgbClr val="0033CC"/>
                </a:solidFill>
                <a:latin typeface="+mn-lt"/>
              </a:rPr>
              <a:t>Хальперина</a:t>
            </a:r>
            <a:r>
              <a:rPr lang="ru-RU" sz="2000" b="1" dirty="0">
                <a:solidFill>
                  <a:srgbClr val="0033CC"/>
                </a:solidFill>
                <a:latin typeface="+mn-lt"/>
              </a:rPr>
              <a:t>-Нельсона-Янга</a:t>
            </a:r>
            <a:r>
              <a:rPr lang="en-US" sz="2000" b="1" dirty="0">
                <a:solidFill>
                  <a:srgbClr val="0033CC"/>
                </a:solidFill>
                <a:latin typeface="+mn-lt"/>
              </a:rPr>
              <a:t> (BKTHNY)</a:t>
            </a:r>
            <a:endParaRPr lang="ru-RU" sz="2000" dirty="0">
              <a:latin typeface="+mn-lt"/>
            </a:endParaRPr>
          </a:p>
        </p:txBody>
      </p:sp>
      <p:sp>
        <p:nvSpPr>
          <p:cNvPr id="4" name="TextBox 3"/>
          <p:cNvSpPr txBox="1"/>
          <p:nvPr/>
        </p:nvSpPr>
        <p:spPr>
          <a:xfrm>
            <a:off x="107504" y="1268760"/>
            <a:ext cx="8907459" cy="369332"/>
          </a:xfrm>
          <a:prstGeom prst="rect">
            <a:avLst/>
          </a:prstGeom>
          <a:noFill/>
        </p:spPr>
        <p:txBody>
          <a:bodyPr wrap="none" rtlCol="0">
            <a:spAutoFit/>
          </a:bodyPr>
          <a:lstStyle/>
          <a:p>
            <a:r>
              <a:rPr lang="ru-RU" sz="1800" b="1" i="1" dirty="0">
                <a:solidFill>
                  <a:srgbClr val="FF0000"/>
                </a:solidFill>
              </a:rPr>
              <a:t>Экспериментальная </a:t>
            </a:r>
            <a:r>
              <a:rPr lang="ru-RU" sz="1800" b="1" i="1" dirty="0" smtClean="0">
                <a:solidFill>
                  <a:srgbClr val="FF0000"/>
                </a:solidFill>
              </a:rPr>
              <a:t>проверка (корреляционные функции и модуль Юнга) </a:t>
            </a:r>
            <a:endParaRPr lang="ru-RU" sz="1800" b="1" i="1" dirty="0"/>
          </a:p>
        </p:txBody>
      </p:sp>
      <p:pic>
        <p:nvPicPr>
          <p:cNvPr id="5" name="Изображение 4"/>
          <p:cNvPicPr>
            <a:picLocks noChangeAspect="1"/>
          </p:cNvPicPr>
          <p:nvPr/>
        </p:nvPicPr>
        <p:blipFill>
          <a:blip r:embed="rId2"/>
          <a:stretch>
            <a:fillRect/>
          </a:stretch>
        </p:blipFill>
        <p:spPr>
          <a:xfrm>
            <a:off x="323528" y="1700807"/>
            <a:ext cx="4176464" cy="3173455"/>
          </a:xfrm>
          <a:prstGeom prst="rect">
            <a:avLst/>
          </a:prstGeom>
        </p:spPr>
      </p:pic>
      <p:pic>
        <p:nvPicPr>
          <p:cNvPr id="6" name="Изображение 5"/>
          <p:cNvPicPr>
            <a:picLocks noChangeAspect="1"/>
          </p:cNvPicPr>
          <p:nvPr/>
        </p:nvPicPr>
        <p:blipFill>
          <a:blip r:embed="rId3"/>
          <a:stretch>
            <a:fillRect/>
          </a:stretch>
        </p:blipFill>
        <p:spPr>
          <a:xfrm>
            <a:off x="4572000" y="1772816"/>
            <a:ext cx="4309776" cy="3096344"/>
          </a:xfrm>
          <a:prstGeom prst="rect">
            <a:avLst/>
          </a:prstGeom>
        </p:spPr>
      </p:pic>
      <p:pic>
        <p:nvPicPr>
          <p:cNvPr id="8" name="Изображение 7"/>
          <p:cNvPicPr>
            <a:picLocks noChangeAspect="1"/>
          </p:cNvPicPr>
          <p:nvPr/>
        </p:nvPicPr>
        <p:blipFill>
          <a:blip r:embed="rId4"/>
          <a:stretch>
            <a:fillRect/>
          </a:stretch>
        </p:blipFill>
        <p:spPr>
          <a:xfrm>
            <a:off x="2359274" y="2852936"/>
            <a:ext cx="4660998" cy="3168352"/>
          </a:xfrm>
          <a:prstGeom prst="rect">
            <a:avLst/>
          </a:prstGeom>
        </p:spPr>
      </p:pic>
      <p:sp>
        <p:nvSpPr>
          <p:cNvPr id="9" name="TextBox 8"/>
          <p:cNvSpPr txBox="1"/>
          <p:nvPr/>
        </p:nvSpPr>
        <p:spPr>
          <a:xfrm>
            <a:off x="2092434" y="4149080"/>
            <a:ext cx="5719870" cy="523220"/>
          </a:xfrm>
          <a:prstGeom prst="rect">
            <a:avLst/>
          </a:prstGeom>
          <a:noFill/>
        </p:spPr>
        <p:txBody>
          <a:bodyPr wrap="none" rtlCol="0">
            <a:spAutoFit/>
          </a:bodyPr>
          <a:lstStyle/>
          <a:p>
            <a:r>
              <a:rPr lang="ru-RU" sz="2800" b="1" i="1" dirty="0" smtClean="0">
                <a:solidFill>
                  <a:srgbClr val="FF0000"/>
                </a:solidFill>
                <a:latin typeface="+mn-lt"/>
              </a:rPr>
              <a:t>Теория</a:t>
            </a:r>
            <a:r>
              <a:rPr lang="ru-RU" sz="2800" i="1" dirty="0" smtClean="0">
                <a:solidFill>
                  <a:srgbClr val="FF0000"/>
                </a:solidFill>
                <a:latin typeface="+mn-lt"/>
              </a:rPr>
              <a:t> </a:t>
            </a:r>
            <a:r>
              <a:rPr lang="en-US" sz="2800" b="1" i="1" dirty="0" smtClean="0">
                <a:solidFill>
                  <a:srgbClr val="0033CC"/>
                </a:solidFill>
                <a:latin typeface="+mn-lt"/>
              </a:rPr>
              <a:t>KTHNY</a:t>
            </a:r>
            <a:r>
              <a:rPr lang="ru-RU" sz="2800" b="1" i="1" dirty="0" smtClean="0">
                <a:solidFill>
                  <a:srgbClr val="0033CC"/>
                </a:solidFill>
                <a:latin typeface="+mn-lt"/>
              </a:rPr>
              <a:t> </a:t>
            </a:r>
            <a:r>
              <a:rPr lang="ru-RU" sz="2800" b="1" i="1" dirty="0" smtClean="0">
                <a:solidFill>
                  <a:srgbClr val="FF0000"/>
                </a:solidFill>
                <a:latin typeface="+mn-lt"/>
              </a:rPr>
              <a:t>универсальна?</a:t>
            </a:r>
            <a:r>
              <a:rPr lang="ru-RU" sz="2800" i="1" dirty="0" smtClean="0">
                <a:solidFill>
                  <a:srgbClr val="FF0000"/>
                </a:solidFill>
                <a:latin typeface="+mn-lt"/>
              </a:rPr>
              <a:t> </a:t>
            </a:r>
            <a:endParaRPr lang="ru-RU" sz="2800" i="1" dirty="0">
              <a:solidFill>
                <a:srgbClr val="FF0000"/>
              </a:solidFill>
              <a:latin typeface="+mn-lt"/>
            </a:endParaRPr>
          </a:p>
        </p:txBody>
      </p:sp>
    </p:spTree>
    <p:extLst>
      <p:ext uri="{BB962C8B-B14F-4D97-AF65-F5344CB8AC3E}">
        <p14:creationId xmlns:p14="http://schemas.microsoft.com/office/powerpoint/2010/main" val="254380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i="1" dirty="0" smtClean="0"/>
              <a:t>Melting scenarios in two-dimensions: Landau and BKTHNY theories</a:t>
            </a:r>
            <a:endParaRPr lang="ru-RU" sz="2800"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37" y="1268760"/>
            <a:ext cx="696912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Box 2"/>
              <p:cNvSpPr txBox="1"/>
              <p:nvPr/>
            </p:nvSpPr>
            <p:spPr>
              <a:xfrm>
                <a:off x="157049" y="2996951"/>
                <a:ext cx="8640961" cy="2062103"/>
              </a:xfrm>
              <a:prstGeom prst="rect">
                <a:avLst/>
              </a:prstGeom>
              <a:noFill/>
            </p:spPr>
            <p:txBody>
              <a:bodyPr wrap="square" rtlCol="0">
                <a:spAutoFit/>
              </a:bodyPr>
              <a:lstStyle/>
              <a:p>
                <a:pPr algn="l"/>
                <a:r>
                  <a:rPr lang="en-US" dirty="0" smtClean="0">
                    <a:solidFill>
                      <a:schemeClr val="tx2"/>
                    </a:solidFill>
                  </a:rPr>
                  <a:t>Dislocation unbinding temperature </a:t>
                </a:r>
                <a14:m>
                  <m:oMath xmlns:m="http://schemas.openxmlformats.org/officeDocument/2006/math">
                    <m:sSub>
                      <m:sSubPr>
                        <m:ctrlPr>
                          <a:rPr lang="en-US" i="1" smtClean="0">
                            <a:solidFill>
                              <a:schemeClr val="tx2"/>
                            </a:solidFill>
                            <a:latin typeface="Cambria Math" panose="02040503050406030204" pitchFamily="18" charset="0"/>
                          </a:rPr>
                        </m:ctrlPr>
                      </m:sSubPr>
                      <m:e>
                        <m:r>
                          <a:rPr lang="en-US" b="0" i="1" smtClean="0">
                            <a:solidFill>
                              <a:schemeClr val="tx2"/>
                            </a:solidFill>
                            <a:latin typeface="Cambria Math"/>
                          </a:rPr>
                          <m:t>𝑇</m:t>
                        </m:r>
                      </m:e>
                      <m:sub>
                        <m:r>
                          <a:rPr lang="en-US" b="0" i="1" smtClean="0">
                            <a:solidFill>
                              <a:schemeClr val="tx2"/>
                            </a:solidFill>
                            <a:latin typeface="Cambria Math"/>
                          </a:rPr>
                          <m:t>𝑚</m:t>
                        </m:r>
                      </m:sub>
                    </m:sSub>
                  </m:oMath>
                </a14:m>
                <a:r>
                  <a:rPr lang="en-US" dirty="0" smtClean="0">
                    <a:solidFill>
                      <a:schemeClr val="tx2"/>
                    </a:solidFill>
                  </a:rPr>
                  <a:t>.</a:t>
                </a:r>
              </a:p>
              <a:p>
                <a:pPr algn="just"/>
                <a:r>
                  <a:rPr lang="en-US" dirty="0">
                    <a:solidFill>
                      <a:schemeClr val="tx2"/>
                    </a:solidFill>
                  </a:rPr>
                  <a:t>The modulus of the order parameter vanishes </a:t>
                </a:r>
                <a:r>
                  <a:rPr lang="en-US" dirty="0" smtClean="0">
                    <a:solidFill>
                      <a:schemeClr val="tx2"/>
                    </a:solidFill>
                  </a:rPr>
                  <a:t>at temperature </a:t>
                </a:r>
                <a14:m>
                  <m:oMath xmlns:m="http://schemas.openxmlformats.org/officeDocument/2006/math">
                    <m:sSub>
                      <m:sSubPr>
                        <m:ctrlPr>
                          <a:rPr lang="en-US" i="1" smtClean="0">
                            <a:solidFill>
                              <a:schemeClr val="tx2"/>
                            </a:solidFill>
                            <a:latin typeface="Cambria Math" panose="02040503050406030204" pitchFamily="18" charset="0"/>
                          </a:rPr>
                        </m:ctrlPr>
                      </m:sSubPr>
                      <m:e>
                        <m:r>
                          <a:rPr lang="en-US" b="0" i="1" smtClean="0">
                            <a:solidFill>
                              <a:schemeClr val="tx2"/>
                            </a:solidFill>
                            <a:latin typeface="Cambria Math"/>
                          </a:rPr>
                          <m:t>𝑇</m:t>
                        </m:r>
                      </m:e>
                      <m:sub>
                        <m:r>
                          <a:rPr lang="en-US" b="0" i="1" smtClean="0">
                            <a:solidFill>
                              <a:schemeClr val="tx2"/>
                            </a:solidFill>
                            <a:latin typeface="Cambria Math"/>
                          </a:rPr>
                          <m:t>𝑀𝐹</m:t>
                        </m:r>
                      </m:sub>
                    </m:sSub>
                  </m:oMath>
                </a14:m>
                <a:r>
                  <a:rPr lang="en-US" dirty="0" smtClean="0">
                    <a:solidFill>
                      <a:schemeClr val="tx2"/>
                    </a:solidFill>
                  </a:rPr>
                  <a:t> if the </a:t>
                </a:r>
                <a:r>
                  <a:rPr lang="en-US" dirty="0">
                    <a:solidFill>
                      <a:schemeClr val="tx2"/>
                    </a:solidFill>
                  </a:rPr>
                  <a:t>free energies of the liquid </a:t>
                </a:r>
                <a:r>
                  <a:rPr lang="en-US" dirty="0" smtClean="0">
                    <a:solidFill>
                      <a:schemeClr val="tx2"/>
                    </a:solidFill>
                  </a:rPr>
                  <a:t>and solid </a:t>
                </a:r>
                <a:r>
                  <a:rPr lang="en-US" dirty="0">
                    <a:solidFill>
                      <a:schemeClr val="tx2"/>
                    </a:solidFill>
                  </a:rPr>
                  <a:t>phases are </a:t>
                </a:r>
                <a:r>
                  <a:rPr lang="en-US" dirty="0" smtClean="0">
                    <a:solidFill>
                      <a:schemeClr val="tx2"/>
                    </a:solidFill>
                  </a:rPr>
                  <a:t>equal.</a:t>
                </a:r>
                <a:endParaRPr lang="en-US" dirty="0">
                  <a:solidFill>
                    <a:schemeClr val="tx2"/>
                  </a:solidFill>
                </a:endParaRPr>
              </a:p>
              <a:p>
                <a:r>
                  <a:rPr lang="en-US" dirty="0" smtClean="0">
                    <a:solidFill>
                      <a:schemeClr val="tx2"/>
                    </a:solidFill>
                  </a:rPr>
                  <a:t>There are two possibilities:</a:t>
                </a:r>
              </a:p>
              <a:p>
                <a:pPr algn="just"/>
                <a:r>
                  <a:rPr lang="en-US" dirty="0">
                    <a:solidFill>
                      <a:schemeClr val="tx2"/>
                    </a:solidFill>
                  </a:rPr>
                  <a:t>1: </a:t>
                </a:r>
                <a14:m>
                  <m:oMath xmlns:m="http://schemas.openxmlformats.org/officeDocument/2006/math">
                    <m:sSub>
                      <m:sSubPr>
                        <m:ctrlPr>
                          <a:rPr lang="en-US" i="1" dirty="0" smtClean="0">
                            <a:solidFill>
                              <a:schemeClr val="tx2"/>
                            </a:solidFill>
                            <a:latin typeface="Cambria Math" panose="02040503050406030204" pitchFamily="18" charset="0"/>
                          </a:rPr>
                        </m:ctrlPr>
                      </m:sSubPr>
                      <m:e>
                        <m:r>
                          <a:rPr lang="en-US" b="0" i="1" dirty="0" smtClean="0">
                            <a:solidFill>
                              <a:schemeClr val="tx2"/>
                            </a:solidFill>
                            <a:latin typeface="Cambria Math"/>
                          </a:rPr>
                          <m:t>𝑇</m:t>
                        </m:r>
                      </m:e>
                      <m:sub>
                        <m:r>
                          <a:rPr lang="en-US" b="0" i="1" dirty="0" smtClean="0">
                            <a:solidFill>
                              <a:schemeClr val="tx2"/>
                            </a:solidFill>
                            <a:latin typeface="Cambria Math"/>
                          </a:rPr>
                          <m:t>𝑚</m:t>
                        </m:r>
                      </m:sub>
                    </m:sSub>
                    <m:r>
                      <a:rPr lang="en-US" i="1" dirty="0" smtClean="0">
                        <a:solidFill>
                          <a:schemeClr val="tx2"/>
                        </a:solidFill>
                        <a:latin typeface="Cambria Math"/>
                      </a:rPr>
                      <m:t>&lt; </m:t>
                    </m:r>
                    <m:sSub>
                      <m:sSubPr>
                        <m:ctrlPr>
                          <a:rPr lang="en-US" i="1" dirty="0" smtClean="0">
                            <a:solidFill>
                              <a:schemeClr val="tx2"/>
                            </a:solidFill>
                            <a:latin typeface="Cambria Math" panose="02040503050406030204" pitchFamily="18" charset="0"/>
                          </a:rPr>
                        </m:ctrlPr>
                      </m:sSubPr>
                      <m:e>
                        <m:r>
                          <a:rPr lang="en-US" b="0" i="1" dirty="0" smtClean="0">
                            <a:solidFill>
                              <a:schemeClr val="tx2"/>
                            </a:solidFill>
                            <a:latin typeface="Cambria Math"/>
                          </a:rPr>
                          <m:t>𝑇</m:t>
                        </m:r>
                      </m:e>
                      <m:sub>
                        <m:r>
                          <a:rPr lang="en-US" b="0" i="1" dirty="0" smtClean="0">
                            <a:solidFill>
                              <a:schemeClr val="tx2"/>
                            </a:solidFill>
                            <a:latin typeface="Cambria Math"/>
                          </a:rPr>
                          <m:t>𝑀𝐹</m:t>
                        </m:r>
                      </m:sub>
                    </m:sSub>
                  </m:oMath>
                </a14:m>
                <a:r>
                  <a:rPr lang="en-US" dirty="0">
                    <a:solidFill>
                      <a:schemeClr val="tx2"/>
                    </a:solidFill>
                  </a:rPr>
                  <a:t>. The system melts via two continuous transitions of the </a:t>
                </a:r>
                <a:r>
                  <a:rPr lang="en-US" dirty="0" err="1">
                    <a:solidFill>
                      <a:schemeClr val="tx2"/>
                    </a:solidFill>
                  </a:rPr>
                  <a:t>Kosterlitz</a:t>
                </a:r>
                <a:r>
                  <a:rPr lang="en-US" dirty="0">
                    <a:solidFill>
                      <a:schemeClr val="tx2"/>
                    </a:solidFill>
                  </a:rPr>
                  <a:t>–</a:t>
                </a:r>
                <a:r>
                  <a:rPr lang="en-US" dirty="0" err="1">
                    <a:solidFill>
                      <a:schemeClr val="tx2"/>
                    </a:solidFill>
                  </a:rPr>
                  <a:t>Thouless</a:t>
                </a:r>
                <a:r>
                  <a:rPr lang="en-US" dirty="0">
                    <a:solidFill>
                      <a:schemeClr val="tx2"/>
                    </a:solidFill>
                  </a:rPr>
                  <a:t> type </a:t>
                </a:r>
                <a:r>
                  <a:rPr lang="en-US" dirty="0" smtClean="0">
                    <a:solidFill>
                      <a:schemeClr val="tx2"/>
                    </a:solidFill>
                  </a:rPr>
                  <a:t>with the </a:t>
                </a:r>
                <a:r>
                  <a:rPr lang="en-US" dirty="0">
                    <a:solidFill>
                      <a:schemeClr val="tx2"/>
                    </a:solidFill>
                  </a:rPr>
                  <a:t>unbinding of dislocation pairs.</a:t>
                </a:r>
              </a:p>
              <a:p>
                <a:pPr algn="just"/>
                <a:r>
                  <a:rPr lang="en-US" dirty="0">
                    <a:solidFill>
                      <a:schemeClr val="tx2"/>
                    </a:solidFill>
                  </a:rPr>
                  <a:t>2: </a:t>
                </a:r>
                <a14:m>
                  <m:oMath xmlns:m="http://schemas.openxmlformats.org/officeDocument/2006/math">
                    <m:sSub>
                      <m:sSubPr>
                        <m:ctrlPr>
                          <a:rPr lang="en-US" i="1" dirty="0">
                            <a:solidFill>
                              <a:schemeClr val="tx2"/>
                            </a:solidFill>
                            <a:latin typeface="Cambria Math" panose="02040503050406030204" pitchFamily="18" charset="0"/>
                          </a:rPr>
                        </m:ctrlPr>
                      </m:sSubPr>
                      <m:e>
                        <m:r>
                          <a:rPr lang="en-US" i="1" dirty="0">
                            <a:solidFill>
                              <a:schemeClr val="tx2"/>
                            </a:solidFill>
                            <a:latin typeface="Cambria Math"/>
                          </a:rPr>
                          <m:t>𝑇</m:t>
                        </m:r>
                      </m:e>
                      <m:sub>
                        <m:r>
                          <a:rPr lang="en-US" i="1" dirty="0">
                            <a:solidFill>
                              <a:schemeClr val="tx2"/>
                            </a:solidFill>
                            <a:latin typeface="Cambria Math"/>
                          </a:rPr>
                          <m:t>𝑚</m:t>
                        </m:r>
                      </m:sub>
                    </m:sSub>
                    <m:r>
                      <a:rPr lang="en-US" b="0" i="1" dirty="0" smtClean="0">
                        <a:solidFill>
                          <a:schemeClr val="tx2"/>
                        </a:solidFill>
                        <a:latin typeface="Cambria Math"/>
                      </a:rPr>
                      <m:t>&gt;</m:t>
                    </m:r>
                    <m:r>
                      <a:rPr lang="en-US" i="1" dirty="0">
                        <a:solidFill>
                          <a:schemeClr val="tx2"/>
                        </a:solidFill>
                        <a:latin typeface="Cambria Math"/>
                      </a:rPr>
                      <m:t> </m:t>
                    </m:r>
                    <m:sSub>
                      <m:sSubPr>
                        <m:ctrlPr>
                          <a:rPr lang="en-US" i="1" dirty="0">
                            <a:solidFill>
                              <a:schemeClr val="tx2"/>
                            </a:solidFill>
                            <a:latin typeface="Cambria Math" panose="02040503050406030204" pitchFamily="18" charset="0"/>
                          </a:rPr>
                        </m:ctrlPr>
                      </m:sSubPr>
                      <m:e>
                        <m:r>
                          <a:rPr lang="en-US" i="1" dirty="0">
                            <a:solidFill>
                              <a:schemeClr val="tx2"/>
                            </a:solidFill>
                            <a:latin typeface="Cambria Math"/>
                          </a:rPr>
                          <m:t>𝑇</m:t>
                        </m:r>
                      </m:e>
                      <m:sub>
                        <m:r>
                          <a:rPr lang="en-US" i="1" dirty="0">
                            <a:solidFill>
                              <a:schemeClr val="tx2"/>
                            </a:solidFill>
                            <a:latin typeface="Cambria Math"/>
                          </a:rPr>
                          <m:t>𝑀𝐹</m:t>
                        </m:r>
                      </m:sub>
                    </m:sSub>
                  </m:oMath>
                </a14:m>
                <a:r>
                  <a:rPr lang="en-US" dirty="0">
                    <a:solidFill>
                      <a:schemeClr val="tx2"/>
                    </a:solidFill>
                  </a:rPr>
                  <a:t>. The system melts via a first-order transition </a:t>
                </a:r>
                <a:r>
                  <a:rPr lang="en-US" dirty="0" smtClean="0">
                    <a:solidFill>
                      <a:schemeClr val="tx2"/>
                    </a:solidFill>
                  </a:rPr>
                  <a:t>because of </a:t>
                </a:r>
                <a:r>
                  <a:rPr lang="en-US" dirty="0">
                    <a:solidFill>
                      <a:schemeClr val="tx2"/>
                    </a:solidFill>
                  </a:rPr>
                  <a:t>the existence of </a:t>
                </a:r>
                <a:r>
                  <a:rPr lang="en-US" dirty="0" smtClean="0">
                    <a:solidFill>
                      <a:schemeClr val="tx2"/>
                    </a:solidFill>
                  </a:rPr>
                  <a:t>third-order terms </a:t>
                </a:r>
                <a:r>
                  <a:rPr lang="en-US" dirty="0">
                    <a:solidFill>
                      <a:schemeClr val="tx2"/>
                    </a:solidFill>
                  </a:rPr>
                  <a:t>in </a:t>
                </a:r>
                <a:r>
                  <a:rPr lang="en-US" dirty="0" smtClean="0">
                    <a:solidFill>
                      <a:schemeClr val="tx2"/>
                    </a:solidFill>
                  </a:rPr>
                  <a:t>the Landau expansion. </a:t>
                </a:r>
                <a:endParaRPr lang="ru-RU" dirty="0">
                  <a:solidFill>
                    <a:schemeClr val="tx2"/>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57049" y="2996951"/>
                <a:ext cx="8640961" cy="2062103"/>
              </a:xfrm>
              <a:prstGeom prst="rect">
                <a:avLst/>
              </a:prstGeom>
              <a:blipFill rotWithShape="1">
                <a:blip r:embed="rId3"/>
                <a:stretch>
                  <a:fillRect l="-423" t="-1183" r="-635" b="-4142"/>
                </a:stretch>
              </a:blipFill>
            </p:spPr>
            <p:txBody>
              <a:bodyPr/>
              <a:lstStyle/>
              <a:p>
                <a:r>
                  <a:rPr lang="ru-RU">
                    <a:noFill/>
                  </a:rPr>
                  <a:t> </a:t>
                </a:r>
              </a:p>
            </p:txBody>
          </p:sp>
        </mc:Fallback>
      </mc:AlternateContent>
      <p:sp>
        <p:nvSpPr>
          <p:cNvPr id="4" name="TextBox 3"/>
          <p:cNvSpPr txBox="1"/>
          <p:nvPr/>
        </p:nvSpPr>
        <p:spPr>
          <a:xfrm>
            <a:off x="163632" y="5157192"/>
            <a:ext cx="8512824" cy="1077218"/>
          </a:xfrm>
          <a:prstGeom prst="rect">
            <a:avLst/>
          </a:prstGeom>
          <a:noFill/>
        </p:spPr>
        <p:txBody>
          <a:bodyPr wrap="square" rtlCol="0">
            <a:spAutoFit/>
          </a:bodyPr>
          <a:lstStyle/>
          <a:p>
            <a:pPr algn="just"/>
            <a:r>
              <a:rPr lang="en-US" b="1" i="1" dirty="0" smtClean="0">
                <a:solidFill>
                  <a:srgbClr val="FF0000"/>
                </a:solidFill>
              </a:rPr>
              <a:t>Possible scenarios: grain boundaries </a:t>
            </a:r>
            <a:r>
              <a:rPr lang="ru-RU" b="1" i="1" dirty="0" smtClean="0">
                <a:solidFill>
                  <a:srgbClr val="FF0000"/>
                </a:solidFill>
              </a:rPr>
              <a:t>(</a:t>
            </a:r>
            <a:r>
              <a:rPr lang="en-US" b="1" i="1" dirty="0">
                <a:solidFill>
                  <a:srgbClr val="FF0000"/>
                </a:solidFill>
              </a:rPr>
              <a:t>S.T. Chui, Phys. Rev. </a:t>
            </a:r>
            <a:r>
              <a:rPr lang="en-US" b="1" i="1" dirty="0" err="1">
                <a:solidFill>
                  <a:srgbClr val="FF0000"/>
                </a:solidFill>
              </a:rPr>
              <a:t>Lett</a:t>
            </a:r>
            <a:r>
              <a:rPr lang="en-US" b="1" i="1" dirty="0">
                <a:solidFill>
                  <a:srgbClr val="FF0000"/>
                </a:solidFill>
              </a:rPr>
              <a:t>. 48, 933 (1982); </a:t>
            </a:r>
            <a:endParaRPr lang="en-US" b="1" i="1" dirty="0" smtClean="0">
              <a:solidFill>
                <a:srgbClr val="FF0000"/>
              </a:solidFill>
            </a:endParaRPr>
          </a:p>
          <a:p>
            <a:pPr algn="just">
              <a:defRPr/>
            </a:pPr>
            <a:r>
              <a:rPr lang="en-US" b="1" i="1" dirty="0" smtClean="0">
                <a:solidFill>
                  <a:srgbClr val="FF0000"/>
                </a:solidFill>
              </a:rPr>
              <a:t>Phys</a:t>
            </a:r>
            <a:r>
              <a:rPr lang="en-US" b="1" i="1" dirty="0">
                <a:solidFill>
                  <a:srgbClr val="FF0000"/>
                </a:solidFill>
              </a:rPr>
              <a:t>. Rev. B 28, 178 (1983)</a:t>
            </a:r>
            <a:r>
              <a:rPr lang="ru-RU" b="1" i="1" dirty="0" smtClean="0">
                <a:solidFill>
                  <a:srgbClr val="FF0000"/>
                </a:solidFill>
              </a:rPr>
              <a:t>)</a:t>
            </a:r>
            <a:r>
              <a:rPr lang="en-US" b="1" i="1" dirty="0" smtClean="0">
                <a:solidFill>
                  <a:srgbClr val="FF0000"/>
                </a:solidFill>
              </a:rPr>
              <a:t>; dissociation of </a:t>
            </a:r>
            <a:r>
              <a:rPr lang="en-US" b="1" i="1" dirty="0" err="1" smtClean="0">
                <a:solidFill>
                  <a:srgbClr val="FF0000"/>
                </a:solidFill>
              </a:rPr>
              <a:t>disclination</a:t>
            </a:r>
            <a:r>
              <a:rPr lang="en-US" b="1" i="1" dirty="0" smtClean="0">
                <a:solidFill>
                  <a:srgbClr val="FF0000"/>
                </a:solidFill>
              </a:rPr>
              <a:t> </a:t>
            </a:r>
            <a:r>
              <a:rPr lang="en-US" b="1" i="1" dirty="0" err="1" smtClean="0">
                <a:solidFill>
                  <a:srgbClr val="FF0000"/>
                </a:solidFill>
              </a:rPr>
              <a:t>quadrupoles</a:t>
            </a:r>
            <a:r>
              <a:rPr lang="en-US" b="1" i="1" dirty="0" smtClean="0">
                <a:solidFill>
                  <a:srgbClr val="FF0000"/>
                </a:solidFill>
              </a:rPr>
              <a:t> (</a:t>
            </a:r>
            <a:r>
              <a:rPr lang="en-US" b="1" i="1" dirty="0">
                <a:solidFill>
                  <a:srgbClr val="FF0000"/>
                </a:solidFill>
              </a:rPr>
              <a:t>V.N. </a:t>
            </a:r>
            <a:r>
              <a:rPr lang="en-US" b="1" i="1" dirty="0" err="1">
                <a:solidFill>
                  <a:srgbClr val="FF0000"/>
                </a:solidFill>
              </a:rPr>
              <a:t>Ryzhov</a:t>
            </a:r>
            <a:r>
              <a:rPr lang="en-US" b="1" i="1" dirty="0">
                <a:solidFill>
                  <a:srgbClr val="FF0000"/>
                </a:solidFill>
              </a:rPr>
              <a:t>, </a:t>
            </a:r>
            <a:endParaRPr lang="en-US" b="1" i="1" dirty="0" smtClean="0">
              <a:solidFill>
                <a:srgbClr val="FF0000"/>
              </a:solidFill>
            </a:endParaRPr>
          </a:p>
          <a:p>
            <a:pPr algn="just">
              <a:defRPr/>
            </a:pPr>
            <a:r>
              <a:rPr lang="en-US" b="1" i="1" dirty="0" err="1" smtClean="0">
                <a:solidFill>
                  <a:srgbClr val="FF0000"/>
                </a:solidFill>
              </a:rPr>
              <a:t>Zh</a:t>
            </a:r>
            <a:r>
              <a:rPr lang="en-US" b="1" i="1" dirty="0">
                <a:solidFill>
                  <a:srgbClr val="FF0000"/>
                </a:solidFill>
              </a:rPr>
              <a:t>. </a:t>
            </a:r>
            <a:r>
              <a:rPr lang="en-US" b="1" i="1" dirty="0" err="1" smtClean="0">
                <a:solidFill>
                  <a:srgbClr val="FF0000"/>
                </a:solidFill>
              </a:rPr>
              <a:t>Eksp</a:t>
            </a:r>
            <a:r>
              <a:rPr lang="en-US" b="1" i="1" dirty="0" smtClean="0">
                <a:solidFill>
                  <a:srgbClr val="FF0000"/>
                </a:solidFill>
              </a:rPr>
              <a:t>. </a:t>
            </a:r>
            <a:r>
              <a:rPr lang="en-US" b="1" i="1" dirty="0" err="1" smtClean="0">
                <a:solidFill>
                  <a:srgbClr val="FF0000"/>
                </a:solidFill>
              </a:rPr>
              <a:t>Theor</a:t>
            </a:r>
            <a:r>
              <a:rPr lang="en-US" b="1" i="1" dirty="0">
                <a:solidFill>
                  <a:srgbClr val="FF0000"/>
                </a:solidFill>
              </a:rPr>
              <a:t>. Phys. 100, 1627 </a:t>
            </a:r>
            <a:r>
              <a:rPr lang="en-US" b="1" i="1" dirty="0" smtClean="0">
                <a:solidFill>
                  <a:srgbClr val="FF0000"/>
                </a:solidFill>
              </a:rPr>
              <a:t>(</a:t>
            </a:r>
            <a:r>
              <a:rPr lang="en-US" b="1" i="1" dirty="0">
                <a:solidFill>
                  <a:srgbClr val="FF0000"/>
                </a:solidFill>
              </a:rPr>
              <a:t>1991</a:t>
            </a:r>
            <a:r>
              <a:rPr lang="en-US" b="1" i="1" dirty="0" smtClean="0">
                <a:solidFill>
                  <a:srgbClr val="FF0000"/>
                </a:solidFill>
              </a:rPr>
              <a:t>)), etc…</a:t>
            </a:r>
            <a:endParaRPr lang="ru-RU" b="1" i="1" dirty="0">
              <a:solidFill>
                <a:srgbClr val="FF0000"/>
              </a:solidFill>
            </a:endParaRPr>
          </a:p>
          <a:p>
            <a:endParaRPr lang="ru-RU"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062955"/>
          </a:xfrm>
        </p:spPr>
        <p:txBody>
          <a:bodyPr/>
          <a:lstStyle/>
          <a:p>
            <a:r>
              <a:rPr lang="en-US" sz="2800" b="1" i="1" dirty="0"/>
              <a:t>Melting scenarios in two-dimensions</a:t>
            </a:r>
            <a:r>
              <a:rPr lang="en-US" sz="2800" b="1" i="1" dirty="0" smtClean="0"/>
              <a:t>: First order versus continuous transition</a:t>
            </a:r>
            <a:endParaRPr lang="ru-RU" sz="2800" dirty="0"/>
          </a:p>
        </p:txBody>
      </p:sp>
      <p:sp>
        <p:nvSpPr>
          <p:cNvPr id="3" name="TextBox 2"/>
          <p:cNvSpPr txBox="1"/>
          <p:nvPr/>
        </p:nvSpPr>
        <p:spPr>
          <a:xfrm>
            <a:off x="179512" y="1484784"/>
            <a:ext cx="8784976" cy="4524315"/>
          </a:xfrm>
          <a:prstGeom prst="rect">
            <a:avLst/>
          </a:prstGeom>
          <a:noFill/>
        </p:spPr>
        <p:txBody>
          <a:bodyPr wrap="square" rtlCol="0">
            <a:spAutoFit/>
          </a:bodyPr>
          <a:lstStyle/>
          <a:p>
            <a:r>
              <a:rPr lang="en-US" sz="1800" dirty="0" smtClean="0">
                <a:solidFill>
                  <a:schemeClr val="tx2"/>
                </a:solidFill>
              </a:rPr>
              <a:t>There is no satisfactory </a:t>
            </a:r>
            <a:r>
              <a:rPr lang="en-US" sz="1800" dirty="0">
                <a:solidFill>
                  <a:schemeClr val="tx2"/>
                </a:solidFill>
              </a:rPr>
              <a:t>answer </a:t>
            </a:r>
            <a:r>
              <a:rPr lang="en-US" sz="1800" dirty="0" smtClean="0">
                <a:solidFill>
                  <a:schemeClr val="tx2"/>
                </a:solidFill>
              </a:rPr>
              <a:t>yet for one </a:t>
            </a:r>
            <a:r>
              <a:rPr lang="en-US" sz="1800" dirty="0">
                <a:solidFill>
                  <a:schemeClr val="tx2"/>
                </a:solidFill>
              </a:rPr>
              <a:t>of the most important questions in two-dimensional melting: what </a:t>
            </a:r>
            <a:r>
              <a:rPr lang="en-US" sz="1800" dirty="0" smtClean="0">
                <a:solidFill>
                  <a:schemeClr val="tx2"/>
                </a:solidFill>
              </a:rPr>
              <a:t>condition determines </a:t>
            </a:r>
            <a:r>
              <a:rPr lang="en-US" sz="1800" dirty="0">
                <a:solidFill>
                  <a:schemeClr val="tx2"/>
                </a:solidFill>
              </a:rPr>
              <a:t>the existence of a </a:t>
            </a:r>
            <a:r>
              <a:rPr lang="en-US" sz="1800" dirty="0" err="1">
                <a:solidFill>
                  <a:schemeClr val="tx2"/>
                </a:solidFill>
              </a:rPr>
              <a:t>hexatic</a:t>
            </a:r>
            <a:r>
              <a:rPr lang="en-US" sz="1800" dirty="0">
                <a:solidFill>
                  <a:schemeClr val="tx2"/>
                </a:solidFill>
              </a:rPr>
              <a:t> phase and the </a:t>
            </a:r>
            <a:r>
              <a:rPr lang="en-US" sz="1800" dirty="0" smtClean="0">
                <a:solidFill>
                  <a:schemeClr val="tx2"/>
                </a:solidFill>
              </a:rPr>
              <a:t>nature of </a:t>
            </a:r>
            <a:r>
              <a:rPr lang="en-US" sz="1800" dirty="0">
                <a:solidFill>
                  <a:schemeClr val="tx2"/>
                </a:solidFill>
              </a:rPr>
              <a:t>the melting transition</a:t>
            </a:r>
            <a:r>
              <a:rPr lang="en-US" sz="1800" dirty="0" smtClean="0">
                <a:solidFill>
                  <a:schemeClr val="tx2"/>
                </a:solidFill>
              </a:rPr>
              <a:t>?</a:t>
            </a:r>
          </a:p>
          <a:p>
            <a:endParaRPr lang="en-US" sz="1800" dirty="0">
              <a:solidFill>
                <a:schemeClr val="tx2"/>
              </a:solidFill>
            </a:endParaRPr>
          </a:p>
          <a:p>
            <a:r>
              <a:rPr lang="en-US" sz="1800" dirty="0" smtClean="0">
                <a:solidFill>
                  <a:schemeClr val="tx2"/>
                </a:solidFill>
              </a:rPr>
              <a:t>Example: hard disk systems, where simulation </a:t>
            </a:r>
            <a:r>
              <a:rPr lang="en-US" sz="1800" dirty="0">
                <a:solidFill>
                  <a:schemeClr val="tx2"/>
                </a:solidFill>
              </a:rPr>
              <a:t>results </a:t>
            </a:r>
            <a:r>
              <a:rPr lang="en-US" sz="1800" dirty="0" smtClean="0">
                <a:solidFill>
                  <a:schemeClr val="tx2"/>
                </a:solidFill>
              </a:rPr>
              <a:t>tend to favor </a:t>
            </a:r>
            <a:r>
              <a:rPr lang="en-US" sz="1800" dirty="0">
                <a:solidFill>
                  <a:schemeClr val="tx2"/>
                </a:solidFill>
              </a:rPr>
              <a:t>a first-order </a:t>
            </a:r>
            <a:r>
              <a:rPr lang="en-US" sz="1800" dirty="0" smtClean="0">
                <a:solidFill>
                  <a:schemeClr val="tx2"/>
                </a:solidFill>
              </a:rPr>
              <a:t>transition </a:t>
            </a:r>
            <a:r>
              <a:rPr lang="en-US" sz="1800" dirty="0">
                <a:solidFill>
                  <a:schemeClr val="tx2"/>
                </a:solidFill>
              </a:rPr>
              <a:t>scenario for melting, </a:t>
            </a:r>
            <a:r>
              <a:rPr lang="en-US" sz="1800" dirty="0" smtClean="0">
                <a:solidFill>
                  <a:schemeClr val="tx2"/>
                </a:solidFill>
              </a:rPr>
              <a:t>although some </a:t>
            </a:r>
            <a:r>
              <a:rPr lang="en-US" sz="1800" dirty="0">
                <a:solidFill>
                  <a:schemeClr val="tx2"/>
                </a:solidFill>
              </a:rPr>
              <a:t>conflicting results also </a:t>
            </a:r>
            <a:r>
              <a:rPr lang="en-US" sz="1800" dirty="0" smtClean="0">
                <a:solidFill>
                  <a:schemeClr val="tx2"/>
                </a:solidFill>
              </a:rPr>
              <a:t>exist…</a:t>
            </a:r>
          </a:p>
          <a:p>
            <a:endParaRPr lang="en-US" sz="1800" dirty="0" smtClean="0">
              <a:solidFill>
                <a:schemeClr val="tx2"/>
              </a:solidFill>
            </a:endParaRPr>
          </a:p>
          <a:p>
            <a:pPr marL="342900" indent="-342900" algn="just">
              <a:buAutoNum type="arabicPeriod"/>
            </a:pPr>
            <a:r>
              <a:rPr lang="en-US" sz="1800" dirty="0" smtClean="0">
                <a:solidFill>
                  <a:srgbClr val="FF0000"/>
                </a:solidFill>
              </a:rPr>
              <a:t>First-order transition without </a:t>
            </a:r>
            <a:r>
              <a:rPr lang="en-US" sz="1800" dirty="0" err="1" smtClean="0">
                <a:solidFill>
                  <a:srgbClr val="FF0000"/>
                </a:solidFill>
              </a:rPr>
              <a:t>hexatic</a:t>
            </a:r>
            <a:r>
              <a:rPr lang="en-US" sz="1800" dirty="0" smtClean="0">
                <a:solidFill>
                  <a:srgbClr val="FF0000"/>
                </a:solidFill>
              </a:rPr>
              <a:t> phase </a:t>
            </a:r>
            <a:r>
              <a:rPr lang="en-US" sz="1800" dirty="0" smtClean="0">
                <a:solidFill>
                  <a:schemeClr val="tx2"/>
                </a:solidFill>
              </a:rPr>
              <a:t>(J. Lee and K. J. </a:t>
            </a:r>
            <a:r>
              <a:rPr lang="en-US" sz="1800" dirty="0" err="1" smtClean="0">
                <a:solidFill>
                  <a:schemeClr val="tx2"/>
                </a:solidFill>
              </a:rPr>
              <a:t>Strandburg</a:t>
            </a:r>
            <a:r>
              <a:rPr lang="en-US" sz="1800" dirty="0" smtClean="0">
                <a:solidFill>
                  <a:schemeClr val="tx2"/>
                </a:solidFill>
              </a:rPr>
              <a:t>, Phys. Rev. B 46, 11190 (1992); </a:t>
            </a:r>
            <a:r>
              <a:rPr lang="de-DE" sz="1800" dirty="0">
                <a:solidFill>
                  <a:schemeClr val="tx2"/>
                </a:solidFill>
              </a:rPr>
              <a:t>H. Weber, D. Marx, </a:t>
            </a:r>
            <a:r>
              <a:rPr lang="de-DE" sz="1800" dirty="0" err="1">
                <a:solidFill>
                  <a:schemeClr val="tx2"/>
                </a:solidFill>
              </a:rPr>
              <a:t>and</a:t>
            </a:r>
            <a:r>
              <a:rPr lang="de-DE" sz="1800" dirty="0">
                <a:solidFill>
                  <a:schemeClr val="tx2"/>
                </a:solidFill>
              </a:rPr>
              <a:t> K. Binder, Phys. </a:t>
            </a:r>
            <a:r>
              <a:rPr lang="de-DE" sz="1800" dirty="0" err="1">
                <a:solidFill>
                  <a:schemeClr val="tx2"/>
                </a:solidFill>
              </a:rPr>
              <a:t>Rev</a:t>
            </a:r>
            <a:r>
              <a:rPr lang="de-DE" sz="1800" dirty="0">
                <a:solidFill>
                  <a:schemeClr val="tx2"/>
                </a:solidFill>
              </a:rPr>
              <a:t>. B 51, </a:t>
            </a:r>
            <a:r>
              <a:rPr lang="de-DE" sz="1800" dirty="0" smtClean="0">
                <a:solidFill>
                  <a:schemeClr val="tx2"/>
                </a:solidFill>
              </a:rPr>
              <a:t>14636 (</a:t>
            </a:r>
            <a:r>
              <a:rPr lang="de-DE" sz="1800" dirty="0">
                <a:solidFill>
                  <a:schemeClr val="tx2"/>
                </a:solidFill>
              </a:rPr>
              <a:t>1995); C. H. Mak, Phys. </a:t>
            </a:r>
            <a:r>
              <a:rPr lang="de-DE" sz="1800" dirty="0" err="1">
                <a:solidFill>
                  <a:schemeClr val="tx2"/>
                </a:solidFill>
              </a:rPr>
              <a:t>Rev</a:t>
            </a:r>
            <a:r>
              <a:rPr lang="de-DE" sz="1800" dirty="0">
                <a:solidFill>
                  <a:schemeClr val="tx2"/>
                </a:solidFill>
              </a:rPr>
              <a:t>. E 73, 065104 (2006</a:t>
            </a:r>
            <a:r>
              <a:rPr lang="de-DE" sz="1800" dirty="0" smtClean="0">
                <a:solidFill>
                  <a:schemeClr val="tx2"/>
                </a:solidFill>
              </a:rPr>
              <a:t>))</a:t>
            </a:r>
            <a:r>
              <a:rPr lang="en-US" sz="1800" dirty="0" smtClean="0">
                <a:solidFill>
                  <a:schemeClr val="tx2"/>
                </a:solidFill>
              </a:rPr>
              <a:t>.</a:t>
            </a:r>
          </a:p>
          <a:p>
            <a:pPr marL="342900" indent="-342900" algn="just">
              <a:buAutoNum type="arabicPeriod"/>
            </a:pPr>
            <a:r>
              <a:rPr lang="en-US" sz="1800" dirty="0" smtClean="0">
                <a:solidFill>
                  <a:srgbClr val="FF0000"/>
                </a:solidFill>
              </a:rPr>
              <a:t>Continuous transition </a:t>
            </a:r>
            <a:r>
              <a:rPr lang="en-US" sz="1800" dirty="0" smtClean="0">
                <a:solidFill>
                  <a:schemeClr val="tx2"/>
                </a:solidFill>
              </a:rPr>
              <a:t>(</a:t>
            </a:r>
            <a:r>
              <a:rPr lang="de-DE" sz="1800" dirty="0">
                <a:solidFill>
                  <a:schemeClr val="tx2"/>
                </a:solidFill>
              </a:rPr>
              <a:t>A. </a:t>
            </a:r>
            <a:r>
              <a:rPr lang="de-DE" sz="1800" dirty="0" err="1">
                <a:solidFill>
                  <a:schemeClr val="tx2"/>
                </a:solidFill>
              </a:rPr>
              <a:t>Jaster</a:t>
            </a:r>
            <a:r>
              <a:rPr lang="de-DE" sz="1800" dirty="0">
                <a:solidFill>
                  <a:schemeClr val="tx2"/>
                </a:solidFill>
              </a:rPr>
              <a:t>, Phys. </a:t>
            </a:r>
            <a:r>
              <a:rPr lang="de-DE" sz="1800" dirty="0" err="1">
                <a:solidFill>
                  <a:schemeClr val="tx2"/>
                </a:solidFill>
              </a:rPr>
              <a:t>Rev</a:t>
            </a:r>
            <a:r>
              <a:rPr lang="de-DE" sz="1800" dirty="0">
                <a:solidFill>
                  <a:schemeClr val="tx2"/>
                </a:solidFill>
              </a:rPr>
              <a:t>. E 59, 2594 (1999</a:t>
            </a:r>
            <a:r>
              <a:rPr lang="de-DE" sz="1800" dirty="0" smtClean="0">
                <a:solidFill>
                  <a:schemeClr val="tx2"/>
                </a:solidFill>
              </a:rPr>
              <a:t>); K. Binder, S. Sengupta, P. </a:t>
            </a:r>
            <a:r>
              <a:rPr lang="de-DE" sz="1800" dirty="0" err="1" smtClean="0">
                <a:solidFill>
                  <a:schemeClr val="tx2"/>
                </a:solidFill>
              </a:rPr>
              <a:t>Nielaba</a:t>
            </a:r>
            <a:r>
              <a:rPr lang="de-DE" sz="1800" dirty="0" smtClean="0">
                <a:solidFill>
                  <a:schemeClr val="tx2"/>
                </a:solidFill>
              </a:rPr>
              <a:t>, J. Phys.: </a:t>
            </a:r>
            <a:r>
              <a:rPr lang="de-DE" sz="1800" dirty="0" err="1" smtClean="0">
                <a:solidFill>
                  <a:schemeClr val="tx2"/>
                </a:solidFill>
              </a:rPr>
              <a:t>Condens</a:t>
            </a:r>
            <a:r>
              <a:rPr lang="de-DE" sz="1800" dirty="0" smtClean="0">
                <a:solidFill>
                  <a:schemeClr val="tx2"/>
                </a:solidFill>
              </a:rPr>
              <a:t>. Matter 14, 2323 (2002))</a:t>
            </a:r>
          </a:p>
          <a:p>
            <a:pPr marL="342900" indent="-342900" algn="just">
              <a:buAutoNum type="arabicPeriod"/>
            </a:pPr>
            <a:r>
              <a:rPr lang="en-US" sz="1800" dirty="0">
                <a:solidFill>
                  <a:srgbClr val="FF0000"/>
                </a:solidFill>
              </a:rPr>
              <a:t>First-order transition </a:t>
            </a:r>
            <a:r>
              <a:rPr lang="en-US" sz="1800" dirty="0" smtClean="0">
                <a:solidFill>
                  <a:srgbClr val="FF0000"/>
                </a:solidFill>
              </a:rPr>
              <a:t>isotropic liquid - </a:t>
            </a:r>
            <a:r>
              <a:rPr lang="en-US" sz="1800" dirty="0" err="1">
                <a:solidFill>
                  <a:srgbClr val="FF0000"/>
                </a:solidFill>
              </a:rPr>
              <a:t>hexatic</a:t>
            </a:r>
            <a:r>
              <a:rPr lang="en-US" sz="1800" dirty="0">
                <a:solidFill>
                  <a:srgbClr val="FF0000"/>
                </a:solidFill>
              </a:rPr>
              <a:t> phase </a:t>
            </a:r>
            <a:r>
              <a:rPr lang="en-US" sz="1800" dirty="0">
                <a:solidFill>
                  <a:schemeClr val="tx2"/>
                </a:solidFill>
              </a:rPr>
              <a:t>(E. P. Bernard and W. </a:t>
            </a:r>
            <a:r>
              <a:rPr lang="en-US" sz="1800" dirty="0" err="1">
                <a:solidFill>
                  <a:schemeClr val="tx2"/>
                </a:solidFill>
              </a:rPr>
              <a:t>Krauth</a:t>
            </a:r>
            <a:r>
              <a:rPr lang="en-US" sz="1800" dirty="0">
                <a:solidFill>
                  <a:schemeClr val="tx2"/>
                </a:solidFill>
              </a:rPr>
              <a:t>, Phys. Rev. </a:t>
            </a:r>
            <a:r>
              <a:rPr lang="en-US" sz="1800" dirty="0" err="1">
                <a:solidFill>
                  <a:schemeClr val="tx2"/>
                </a:solidFill>
              </a:rPr>
              <a:t>Lett</a:t>
            </a:r>
            <a:r>
              <a:rPr lang="en-US" sz="1800" dirty="0">
                <a:solidFill>
                  <a:schemeClr val="tx2"/>
                </a:solidFill>
              </a:rPr>
              <a:t>. 107, </a:t>
            </a:r>
            <a:r>
              <a:rPr lang="en-US" sz="1800" dirty="0" smtClean="0">
                <a:solidFill>
                  <a:schemeClr val="tx2"/>
                </a:solidFill>
              </a:rPr>
              <a:t>155704  (</a:t>
            </a:r>
            <a:r>
              <a:rPr lang="en-US" sz="1800" dirty="0">
                <a:solidFill>
                  <a:schemeClr val="tx2"/>
                </a:solidFill>
              </a:rPr>
              <a:t>2011</a:t>
            </a:r>
            <a:r>
              <a:rPr lang="en-US" sz="1800" dirty="0" smtClean="0">
                <a:solidFill>
                  <a:schemeClr val="tx2"/>
                </a:solidFill>
              </a:rPr>
              <a:t>); M. Engel, J.A. Anderson, S.C. </a:t>
            </a:r>
            <a:r>
              <a:rPr lang="en-US" sz="1800" dirty="0" err="1" smtClean="0">
                <a:solidFill>
                  <a:schemeClr val="tx2"/>
                </a:solidFill>
              </a:rPr>
              <a:t>Glotzer</a:t>
            </a:r>
            <a:r>
              <a:rPr lang="en-US" sz="1800" dirty="0" smtClean="0">
                <a:solidFill>
                  <a:schemeClr val="tx2"/>
                </a:solidFill>
              </a:rPr>
              <a:t>, M. </a:t>
            </a:r>
            <a:r>
              <a:rPr lang="en-US" sz="1800" dirty="0" err="1" smtClean="0">
                <a:solidFill>
                  <a:schemeClr val="tx2"/>
                </a:solidFill>
              </a:rPr>
              <a:t>Isobe</a:t>
            </a:r>
            <a:r>
              <a:rPr lang="en-US" sz="1800" dirty="0" smtClean="0">
                <a:solidFill>
                  <a:schemeClr val="tx2"/>
                </a:solidFill>
              </a:rPr>
              <a:t>, E.P. Bernard, W. </a:t>
            </a:r>
            <a:r>
              <a:rPr lang="en-US" sz="1800" dirty="0" err="1" smtClean="0">
                <a:solidFill>
                  <a:schemeClr val="tx2"/>
                </a:solidFill>
              </a:rPr>
              <a:t>Krauth</a:t>
            </a:r>
            <a:r>
              <a:rPr lang="en-US" sz="1800" dirty="0" smtClean="0">
                <a:solidFill>
                  <a:schemeClr val="tx2"/>
                </a:solidFill>
              </a:rPr>
              <a:t>, Phys. Rev. E 87, 042134 (2013</a:t>
            </a:r>
            <a:r>
              <a:rPr lang="en-US" sz="1800" dirty="0">
                <a:solidFill>
                  <a:schemeClr val="tx2"/>
                </a:solidFill>
              </a:rPr>
              <a:t>), </a:t>
            </a:r>
            <a:r>
              <a:rPr lang="en-US" sz="1800" dirty="0" smtClean="0">
                <a:solidFill>
                  <a:schemeClr val="tx2"/>
                </a:solidFill>
              </a:rPr>
              <a:t>W. Qi, A. </a:t>
            </a:r>
            <a:r>
              <a:rPr lang="en-US" sz="1800" dirty="0">
                <a:solidFill>
                  <a:schemeClr val="tx2"/>
                </a:solidFill>
              </a:rPr>
              <a:t>P. </a:t>
            </a:r>
            <a:r>
              <a:rPr lang="en-US" sz="1800" dirty="0" err="1">
                <a:solidFill>
                  <a:schemeClr val="tx2"/>
                </a:solidFill>
              </a:rPr>
              <a:t>Gantapara</a:t>
            </a:r>
            <a:r>
              <a:rPr lang="en-US" sz="1800" dirty="0">
                <a:solidFill>
                  <a:schemeClr val="tx2"/>
                </a:solidFill>
              </a:rPr>
              <a:t> and </a:t>
            </a:r>
            <a:r>
              <a:rPr lang="en-US" sz="1800" dirty="0" smtClean="0">
                <a:solidFill>
                  <a:schemeClr val="tx2"/>
                </a:solidFill>
              </a:rPr>
              <a:t>M. </a:t>
            </a:r>
            <a:r>
              <a:rPr lang="en-US" sz="1800" dirty="0" err="1" smtClean="0">
                <a:solidFill>
                  <a:schemeClr val="tx2"/>
                </a:solidFill>
              </a:rPr>
              <a:t>Dijkstra</a:t>
            </a:r>
            <a:r>
              <a:rPr lang="en-US" sz="1800" dirty="0" smtClean="0">
                <a:solidFill>
                  <a:schemeClr val="tx2"/>
                </a:solidFill>
              </a:rPr>
              <a:t>, </a:t>
            </a:r>
            <a:r>
              <a:rPr lang="sv-SE" sz="1800" dirty="0">
                <a:solidFill>
                  <a:schemeClr val="tx2"/>
                </a:solidFill>
              </a:rPr>
              <a:t>Soft Matter, </a:t>
            </a:r>
            <a:r>
              <a:rPr lang="sv-SE" sz="1800" dirty="0" smtClean="0">
                <a:solidFill>
                  <a:schemeClr val="tx2"/>
                </a:solidFill>
              </a:rPr>
              <a:t>10</a:t>
            </a:r>
            <a:r>
              <a:rPr lang="sv-SE" sz="1800" dirty="0">
                <a:solidFill>
                  <a:schemeClr val="tx2"/>
                </a:solidFill>
              </a:rPr>
              <a:t>, </a:t>
            </a:r>
            <a:r>
              <a:rPr lang="sv-SE" sz="1800" dirty="0" smtClean="0">
                <a:solidFill>
                  <a:schemeClr val="tx2"/>
                </a:solidFill>
              </a:rPr>
              <a:t>5449 (2014</a:t>
            </a:r>
            <a:r>
              <a:rPr lang="en-US" sz="1800" dirty="0" smtClean="0">
                <a:solidFill>
                  <a:schemeClr val="tx2"/>
                </a:solidFill>
              </a:rPr>
              <a:t>). </a:t>
            </a:r>
            <a:endParaRPr lang="ru-RU" sz="1800" dirty="0">
              <a:solidFill>
                <a:schemeClr val="tx2"/>
              </a:solidFill>
            </a:endParaRPr>
          </a:p>
        </p:txBody>
      </p:sp>
    </p:spTree>
    <p:extLst>
      <p:ext uri="{BB962C8B-B14F-4D97-AF65-F5344CB8AC3E}">
        <p14:creationId xmlns:p14="http://schemas.microsoft.com/office/powerpoint/2010/main" val="146628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i="1" dirty="0"/>
              <a:t>Melting scenarios in two-dimensions: First order versus continuous transition</a:t>
            </a:r>
            <a:endParaRPr lang="ru-RU" sz="2800" dirty="0"/>
          </a:p>
        </p:txBody>
      </p:sp>
      <p:sp>
        <p:nvSpPr>
          <p:cNvPr id="3" name="TextBox 2"/>
          <p:cNvSpPr txBox="1"/>
          <p:nvPr/>
        </p:nvSpPr>
        <p:spPr>
          <a:xfrm>
            <a:off x="-16811" y="1268760"/>
            <a:ext cx="9145015" cy="2862322"/>
          </a:xfrm>
          <a:prstGeom prst="rect">
            <a:avLst/>
          </a:prstGeom>
          <a:noFill/>
        </p:spPr>
        <p:txBody>
          <a:bodyPr wrap="square" rtlCol="0">
            <a:spAutoFit/>
          </a:bodyPr>
          <a:lstStyle/>
          <a:p>
            <a:pPr algn="just"/>
            <a:r>
              <a:rPr lang="en-US" sz="1800" b="1" i="1" dirty="0">
                <a:solidFill>
                  <a:srgbClr val="FF0000"/>
                </a:solidFill>
                <a:effectLst/>
                <a:latin typeface="+mn-lt"/>
              </a:rPr>
              <a:t>It seems that the softness of the repulsive part as well as the longer range </a:t>
            </a:r>
            <a:r>
              <a:rPr lang="en-US" sz="1800" b="1" i="1" dirty="0" smtClean="0">
                <a:solidFill>
                  <a:srgbClr val="FF0000"/>
                </a:solidFill>
                <a:effectLst/>
                <a:latin typeface="+mn-lt"/>
              </a:rPr>
              <a:t>of </a:t>
            </a:r>
            <a:r>
              <a:rPr lang="en-US" sz="1800" b="1" i="1" dirty="0">
                <a:solidFill>
                  <a:srgbClr val="FF0000"/>
                </a:solidFill>
                <a:effectLst/>
                <a:latin typeface="+mn-lt"/>
              </a:rPr>
              <a:t>the attractive part of the interaction are </a:t>
            </a:r>
            <a:r>
              <a:rPr lang="en-US" sz="1800" b="1" i="1" dirty="0" smtClean="0">
                <a:solidFill>
                  <a:srgbClr val="FF0000"/>
                </a:solidFill>
                <a:effectLst/>
                <a:latin typeface="+mn-lt"/>
              </a:rPr>
              <a:t>important  </a:t>
            </a:r>
            <a:r>
              <a:rPr lang="en-US" sz="1800" b="1" i="1" dirty="0">
                <a:solidFill>
                  <a:srgbClr val="FF0000"/>
                </a:solidFill>
                <a:effectLst/>
                <a:latin typeface="+mn-lt"/>
              </a:rPr>
              <a:t>for the existence </a:t>
            </a:r>
            <a:r>
              <a:rPr lang="en-US" sz="1800" b="1" i="1" dirty="0" smtClean="0">
                <a:solidFill>
                  <a:srgbClr val="FF0000"/>
                </a:solidFill>
                <a:effectLst/>
                <a:latin typeface="+mn-lt"/>
              </a:rPr>
              <a:t>of </a:t>
            </a:r>
            <a:r>
              <a:rPr lang="en-US" sz="1800" b="1" i="1" dirty="0">
                <a:solidFill>
                  <a:srgbClr val="FF0000"/>
                </a:solidFill>
                <a:effectLst/>
                <a:latin typeface="+mn-lt"/>
              </a:rPr>
              <a:t>a continuous phase </a:t>
            </a:r>
            <a:r>
              <a:rPr lang="en-US" sz="1800" b="1" i="1" dirty="0" smtClean="0">
                <a:solidFill>
                  <a:srgbClr val="FF0000"/>
                </a:solidFill>
                <a:effectLst/>
                <a:latin typeface="+mn-lt"/>
              </a:rPr>
              <a:t>transition </a:t>
            </a:r>
            <a:r>
              <a:rPr lang="en-US" sz="1800" b="1" i="1" dirty="0">
                <a:solidFill>
                  <a:srgbClr val="FF0000"/>
                </a:solidFill>
                <a:effectLst/>
                <a:latin typeface="+mn-lt"/>
              </a:rPr>
              <a:t>in simple atomic systems</a:t>
            </a:r>
            <a:r>
              <a:rPr lang="en-US" sz="1800" b="1" i="1" dirty="0">
                <a:solidFill>
                  <a:srgbClr val="FF0000"/>
                </a:solidFill>
                <a:latin typeface="+mn-lt"/>
              </a:rPr>
              <a:t> </a:t>
            </a:r>
            <a:r>
              <a:rPr lang="en-US" sz="1800" i="1" dirty="0" smtClean="0">
                <a:solidFill>
                  <a:schemeClr val="tx2"/>
                </a:solidFill>
                <a:effectLst/>
                <a:latin typeface="+mn-lt"/>
              </a:rPr>
              <a:t>(P. </a:t>
            </a:r>
            <a:r>
              <a:rPr lang="en-US" sz="1800" i="1" dirty="0" err="1" smtClean="0">
                <a:solidFill>
                  <a:schemeClr val="tx2"/>
                </a:solidFill>
                <a:effectLst/>
                <a:latin typeface="+mn-lt"/>
              </a:rPr>
              <a:t>Bladon</a:t>
            </a:r>
            <a:r>
              <a:rPr lang="en-US" sz="1800" i="1" dirty="0" smtClean="0">
                <a:solidFill>
                  <a:schemeClr val="tx2"/>
                </a:solidFill>
                <a:effectLst/>
                <a:latin typeface="+mn-lt"/>
              </a:rPr>
              <a:t> and D. </a:t>
            </a:r>
            <a:r>
              <a:rPr lang="en-US" sz="1800" i="1" dirty="0" err="1" smtClean="0">
                <a:solidFill>
                  <a:schemeClr val="tx2"/>
                </a:solidFill>
                <a:effectLst/>
                <a:latin typeface="+mn-lt"/>
              </a:rPr>
              <a:t>Frenkel</a:t>
            </a:r>
            <a:r>
              <a:rPr lang="en-US" sz="1800" i="1" dirty="0" smtClean="0">
                <a:solidFill>
                  <a:schemeClr val="tx2"/>
                </a:solidFill>
                <a:effectLst/>
                <a:latin typeface="+mn-lt"/>
              </a:rPr>
              <a:t>, Phys. Rev. </a:t>
            </a:r>
            <a:r>
              <a:rPr lang="en-US" sz="1800" i="1" dirty="0" err="1" smtClean="0">
                <a:solidFill>
                  <a:schemeClr val="tx2"/>
                </a:solidFill>
                <a:effectLst/>
                <a:latin typeface="+mn-lt"/>
              </a:rPr>
              <a:t>Lett</a:t>
            </a:r>
            <a:r>
              <a:rPr lang="en-US" sz="1800" i="1" dirty="0" smtClean="0">
                <a:solidFill>
                  <a:schemeClr val="tx2"/>
                </a:solidFill>
                <a:effectLst/>
                <a:latin typeface="+mn-lt"/>
              </a:rPr>
              <a:t>. 74, 2519 (1995); V.N. </a:t>
            </a:r>
            <a:r>
              <a:rPr lang="en-US" sz="1800" i="1" dirty="0" err="1" smtClean="0">
                <a:solidFill>
                  <a:schemeClr val="tx2"/>
                </a:solidFill>
                <a:effectLst/>
                <a:latin typeface="+mn-lt"/>
              </a:rPr>
              <a:t>Ryzhov</a:t>
            </a:r>
            <a:r>
              <a:rPr lang="en-US" sz="1800" i="1" dirty="0" smtClean="0">
                <a:solidFill>
                  <a:schemeClr val="tx2"/>
                </a:solidFill>
                <a:effectLst/>
                <a:latin typeface="+mn-lt"/>
              </a:rPr>
              <a:t> and E.E. </a:t>
            </a:r>
            <a:r>
              <a:rPr lang="en-US" sz="1800" i="1" dirty="0" err="1" smtClean="0">
                <a:solidFill>
                  <a:schemeClr val="tx2"/>
                </a:solidFill>
                <a:effectLst/>
                <a:latin typeface="+mn-lt"/>
              </a:rPr>
              <a:t>Tareyeva</a:t>
            </a:r>
            <a:r>
              <a:rPr lang="en-US" sz="1800" i="1" dirty="0" smtClean="0">
                <a:solidFill>
                  <a:schemeClr val="tx2"/>
                </a:solidFill>
                <a:effectLst/>
                <a:latin typeface="+mn-lt"/>
              </a:rPr>
              <a:t>, Phys. Rev. B 51, 8789 (1995); V. N. </a:t>
            </a:r>
            <a:r>
              <a:rPr lang="en-US" sz="1800" i="1" dirty="0" err="1" smtClean="0">
                <a:solidFill>
                  <a:schemeClr val="tx2"/>
                </a:solidFill>
                <a:effectLst/>
                <a:latin typeface="+mn-lt"/>
              </a:rPr>
              <a:t>Ryzhov</a:t>
            </a:r>
            <a:r>
              <a:rPr lang="en-US" sz="1800" i="1" dirty="0" smtClean="0">
                <a:solidFill>
                  <a:schemeClr val="tx2"/>
                </a:solidFill>
                <a:effectLst/>
                <a:latin typeface="+mn-lt"/>
              </a:rPr>
              <a:t> and E. E. </a:t>
            </a:r>
            <a:r>
              <a:rPr lang="en-US" sz="1800" i="1" dirty="0" err="1" smtClean="0">
                <a:solidFill>
                  <a:schemeClr val="tx2"/>
                </a:solidFill>
                <a:effectLst/>
                <a:latin typeface="+mn-lt"/>
              </a:rPr>
              <a:t>Tareyeva</a:t>
            </a:r>
            <a:r>
              <a:rPr lang="en-US" sz="1800" i="1" dirty="0" smtClean="0">
                <a:solidFill>
                  <a:schemeClr val="tx2"/>
                </a:solidFill>
                <a:effectLst/>
                <a:latin typeface="+mn-lt"/>
              </a:rPr>
              <a:t>, </a:t>
            </a:r>
            <a:r>
              <a:rPr lang="en-US" sz="1800" i="1" dirty="0" err="1" smtClean="0">
                <a:solidFill>
                  <a:schemeClr val="tx2"/>
                </a:solidFill>
                <a:effectLst/>
                <a:latin typeface="+mn-lt"/>
              </a:rPr>
              <a:t>Physica</a:t>
            </a:r>
            <a:r>
              <a:rPr lang="en-US" sz="1800" i="1" dirty="0" smtClean="0">
                <a:solidFill>
                  <a:schemeClr val="tx2"/>
                </a:solidFill>
                <a:effectLst/>
                <a:latin typeface="+mn-lt"/>
              </a:rPr>
              <a:t> A 314, 396 (2002); S.I. Lee and S.J. Lee, Phys. Rev. E 78, 041504 (2008); </a:t>
            </a:r>
            <a:r>
              <a:rPr lang="it-IT" sz="1800" i="1" dirty="0" smtClean="0">
                <a:solidFill>
                  <a:schemeClr val="tx2"/>
                </a:solidFill>
                <a:effectLst/>
                <a:latin typeface="+mn-lt"/>
              </a:rPr>
              <a:t>S. Prestipino, F. Saija, and P.V. Giaquinta, PRL 106, 235701 (2011); S. Prestipino, F. Saija, and P.V. Giaquinta, J. Chem. Phys.137, 104503 (2012</a:t>
            </a:r>
            <a:r>
              <a:rPr lang="it-IT" sz="1800" i="1" dirty="0">
                <a:solidFill>
                  <a:schemeClr val="tx2"/>
                </a:solidFill>
                <a:effectLst/>
                <a:latin typeface="+mn-lt"/>
              </a:rPr>
              <a:t>); </a:t>
            </a:r>
            <a:r>
              <a:rPr lang="it-IT" sz="1800" i="1" dirty="0" smtClean="0">
                <a:solidFill>
                  <a:schemeClr val="tx2"/>
                </a:solidFill>
                <a:effectLst/>
                <a:latin typeface="+mn-lt"/>
              </a:rPr>
              <a:t>D.E</a:t>
            </a:r>
            <a:r>
              <a:rPr lang="it-IT" sz="1800" i="1" dirty="0">
                <a:solidFill>
                  <a:schemeClr val="tx2"/>
                </a:solidFill>
                <a:effectLst/>
                <a:latin typeface="+mn-lt"/>
              </a:rPr>
              <a:t>. Dudalov, Yu.D. Fomin, E.N. Tsiok, and V.N. Ryzhov, </a:t>
            </a:r>
            <a:r>
              <a:rPr lang="it-IT" sz="1800" i="1" dirty="0" smtClean="0">
                <a:solidFill>
                  <a:schemeClr val="tx2"/>
                </a:solidFill>
                <a:effectLst/>
                <a:latin typeface="+mn-lt"/>
              </a:rPr>
              <a:t>Journal </a:t>
            </a:r>
            <a:r>
              <a:rPr lang="it-IT" sz="1800" i="1" dirty="0">
                <a:solidFill>
                  <a:schemeClr val="tx2"/>
                </a:solidFill>
                <a:effectLst/>
                <a:latin typeface="+mn-lt"/>
              </a:rPr>
              <a:t>of Physics: Conference Series 510, 012016 (2014</a:t>
            </a:r>
            <a:r>
              <a:rPr lang="it-IT" sz="1800" i="1" dirty="0" smtClean="0">
                <a:solidFill>
                  <a:schemeClr val="tx2"/>
                </a:solidFill>
                <a:effectLst/>
                <a:latin typeface="+mn-lt"/>
              </a:rPr>
              <a:t>); </a:t>
            </a:r>
            <a:r>
              <a:rPr lang="sv-SE" sz="1800" i="1" dirty="0">
                <a:solidFill>
                  <a:schemeClr val="tx2"/>
                </a:solidFill>
                <a:effectLst/>
                <a:latin typeface="+mn-lt"/>
              </a:rPr>
              <a:t>Soft Matter 10, 4966 (2014</a:t>
            </a:r>
            <a:r>
              <a:rPr lang="sv-SE" sz="1800" i="1" dirty="0" smtClean="0">
                <a:solidFill>
                  <a:schemeClr val="tx2"/>
                </a:solidFill>
                <a:effectLst/>
                <a:latin typeface="+mn-lt"/>
              </a:rPr>
              <a:t>); </a:t>
            </a:r>
            <a:r>
              <a:rPr lang="de-DE" sz="1800" i="1" dirty="0">
                <a:solidFill>
                  <a:schemeClr val="tx2"/>
                </a:solidFill>
                <a:effectLst/>
                <a:latin typeface="+mn-lt"/>
              </a:rPr>
              <a:t>J. Chem. Phys. 141, 18C522 (2014</a:t>
            </a:r>
            <a:r>
              <a:rPr lang="de-DE" sz="1800" i="1" dirty="0" smtClean="0">
                <a:solidFill>
                  <a:schemeClr val="tx2"/>
                </a:solidFill>
                <a:effectLst/>
                <a:latin typeface="+mn-lt"/>
              </a:rPr>
              <a:t>)</a:t>
            </a:r>
            <a:r>
              <a:rPr lang="it-IT" sz="1800" i="1" dirty="0" smtClean="0">
                <a:solidFill>
                  <a:schemeClr val="tx2"/>
                </a:solidFill>
                <a:effectLst/>
                <a:latin typeface="+mn-lt"/>
              </a:rPr>
              <a:t>).</a:t>
            </a:r>
            <a:endParaRPr lang="ru-RU" sz="1800" i="1" dirty="0">
              <a:solidFill>
                <a:schemeClr val="tx2"/>
              </a:solidFill>
              <a:effectLst/>
              <a:latin typeface="+mn-lt"/>
            </a:endParaRPr>
          </a:p>
        </p:txBody>
      </p:sp>
      <p:sp>
        <p:nvSpPr>
          <p:cNvPr id="5" name="TextBox 4"/>
          <p:cNvSpPr txBox="1"/>
          <p:nvPr/>
        </p:nvSpPr>
        <p:spPr>
          <a:xfrm>
            <a:off x="15796" y="4293096"/>
            <a:ext cx="9128204" cy="2215991"/>
          </a:xfrm>
          <a:prstGeom prst="rect">
            <a:avLst/>
          </a:prstGeom>
          <a:noFill/>
        </p:spPr>
        <p:txBody>
          <a:bodyPr wrap="square" rtlCol="0">
            <a:spAutoFit/>
          </a:bodyPr>
          <a:lstStyle/>
          <a:p>
            <a:pPr algn="just"/>
            <a:r>
              <a:rPr lang="en-US" sz="2000" b="1" i="1" dirty="0" smtClean="0">
                <a:solidFill>
                  <a:srgbClr val="FF0000"/>
                </a:solidFill>
                <a:effectLst/>
              </a:rPr>
              <a:t>The BKTNHY  scenario was unambiguously experimentally confirmed for </a:t>
            </a:r>
            <a:r>
              <a:rPr lang="en-US" sz="2000" b="1" i="1" dirty="0" err="1" smtClean="0">
                <a:solidFill>
                  <a:srgbClr val="FF0000"/>
                </a:solidFill>
                <a:effectLst/>
              </a:rPr>
              <a:t>superparamagnetic</a:t>
            </a:r>
            <a:r>
              <a:rPr lang="en-US" sz="2000" b="1" i="1" dirty="0" smtClean="0">
                <a:solidFill>
                  <a:srgbClr val="FF0000"/>
                </a:solidFill>
                <a:effectLst/>
              </a:rPr>
              <a:t> colloidal particles interacting via long-range dipolar interaction scaling with the inverse cube of particles separation </a:t>
            </a:r>
            <a:r>
              <a:rPr lang="en-US" sz="2000" dirty="0">
                <a:solidFill>
                  <a:schemeClr val="tx2"/>
                </a:solidFill>
                <a:effectLst/>
              </a:rPr>
              <a:t>(K. Zahn and G. </a:t>
            </a:r>
            <a:r>
              <a:rPr lang="en-US" sz="2000" dirty="0" err="1">
                <a:solidFill>
                  <a:schemeClr val="tx2"/>
                </a:solidFill>
                <a:effectLst/>
              </a:rPr>
              <a:t>Maret</a:t>
            </a:r>
            <a:r>
              <a:rPr lang="en-US" sz="2000" dirty="0">
                <a:solidFill>
                  <a:schemeClr val="tx2"/>
                </a:solidFill>
                <a:effectLst/>
              </a:rPr>
              <a:t>, Phys. Rev. </a:t>
            </a:r>
            <a:r>
              <a:rPr lang="en-US" sz="2000" dirty="0" err="1">
                <a:solidFill>
                  <a:schemeClr val="tx2"/>
                </a:solidFill>
                <a:effectLst/>
              </a:rPr>
              <a:t>Lett</a:t>
            </a:r>
            <a:r>
              <a:rPr lang="en-US" sz="2000" dirty="0">
                <a:solidFill>
                  <a:schemeClr val="tx2"/>
                </a:solidFill>
                <a:effectLst/>
              </a:rPr>
              <a:t>. 85, 3656 (2000</a:t>
            </a:r>
            <a:r>
              <a:rPr lang="en-US" sz="2000" dirty="0" smtClean="0">
                <a:solidFill>
                  <a:schemeClr val="tx2"/>
                </a:solidFill>
                <a:effectLst/>
              </a:rPr>
              <a:t>); H</a:t>
            </a:r>
            <a:r>
              <a:rPr lang="en-US" sz="2000" dirty="0">
                <a:solidFill>
                  <a:schemeClr val="tx2"/>
                </a:solidFill>
                <a:effectLst/>
              </a:rPr>
              <a:t>. H. von </a:t>
            </a:r>
            <a:r>
              <a:rPr lang="en-US" sz="2000" dirty="0" err="1" smtClean="0">
                <a:solidFill>
                  <a:schemeClr val="tx2"/>
                </a:solidFill>
                <a:effectLst/>
              </a:rPr>
              <a:t>Grunberg</a:t>
            </a:r>
            <a:r>
              <a:rPr lang="en-US" sz="2000" dirty="0">
                <a:solidFill>
                  <a:schemeClr val="tx2"/>
                </a:solidFill>
                <a:effectLst/>
              </a:rPr>
              <a:t>, P. </a:t>
            </a:r>
            <a:r>
              <a:rPr lang="en-US" sz="2000" dirty="0" err="1">
                <a:solidFill>
                  <a:schemeClr val="tx2"/>
                </a:solidFill>
                <a:effectLst/>
              </a:rPr>
              <a:t>Keim</a:t>
            </a:r>
            <a:r>
              <a:rPr lang="en-US" sz="2000" dirty="0">
                <a:solidFill>
                  <a:schemeClr val="tx2"/>
                </a:solidFill>
                <a:effectLst/>
              </a:rPr>
              <a:t>, K. Zahn, and </a:t>
            </a:r>
            <a:r>
              <a:rPr lang="en-US" sz="2000" dirty="0" err="1">
                <a:solidFill>
                  <a:schemeClr val="tx2"/>
                </a:solidFill>
                <a:effectLst/>
              </a:rPr>
              <a:t>G.Maret</a:t>
            </a:r>
            <a:r>
              <a:rPr lang="en-US" sz="2000" dirty="0">
                <a:solidFill>
                  <a:schemeClr val="tx2"/>
                </a:solidFill>
                <a:effectLst/>
              </a:rPr>
              <a:t>, Phys. Rev</a:t>
            </a:r>
            <a:r>
              <a:rPr lang="en-US" sz="2000" dirty="0" smtClean="0">
                <a:solidFill>
                  <a:schemeClr val="tx2"/>
                </a:solidFill>
                <a:effectLst/>
              </a:rPr>
              <a:t>. </a:t>
            </a:r>
            <a:r>
              <a:rPr lang="en-US" sz="2000" dirty="0" err="1" smtClean="0">
                <a:solidFill>
                  <a:schemeClr val="tx2"/>
                </a:solidFill>
                <a:effectLst/>
              </a:rPr>
              <a:t>Lett</a:t>
            </a:r>
            <a:r>
              <a:rPr lang="en-US" sz="2000" dirty="0">
                <a:solidFill>
                  <a:schemeClr val="tx2"/>
                </a:solidFill>
                <a:effectLst/>
              </a:rPr>
              <a:t>. 93, 255703 (2004</a:t>
            </a:r>
            <a:r>
              <a:rPr lang="en-US" sz="2000" dirty="0" smtClean="0">
                <a:solidFill>
                  <a:schemeClr val="tx2"/>
                </a:solidFill>
                <a:effectLst/>
              </a:rPr>
              <a:t>); P</a:t>
            </a:r>
            <a:r>
              <a:rPr lang="en-US" sz="2000" dirty="0">
                <a:solidFill>
                  <a:schemeClr val="tx2"/>
                </a:solidFill>
                <a:effectLst/>
              </a:rPr>
              <a:t>. </a:t>
            </a:r>
            <a:r>
              <a:rPr lang="en-US" sz="2000" dirty="0" err="1">
                <a:solidFill>
                  <a:schemeClr val="tx2"/>
                </a:solidFill>
                <a:effectLst/>
              </a:rPr>
              <a:t>Keim</a:t>
            </a:r>
            <a:r>
              <a:rPr lang="en-US" sz="2000" dirty="0">
                <a:solidFill>
                  <a:schemeClr val="tx2"/>
                </a:solidFill>
                <a:effectLst/>
              </a:rPr>
              <a:t>, G. </a:t>
            </a:r>
            <a:r>
              <a:rPr lang="en-US" sz="2000" dirty="0" err="1">
                <a:solidFill>
                  <a:schemeClr val="tx2"/>
                </a:solidFill>
                <a:effectLst/>
              </a:rPr>
              <a:t>Maret</a:t>
            </a:r>
            <a:r>
              <a:rPr lang="en-US" sz="2000" dirty="0">
                <a:solidFill>
                  <a:schemeClr val="tx2"/>
                </a:solidFill>
                <a:effectLst/>
              </a:rPr>
              <a:t>, and H. H. von </a:t>
            </a:r>
            <a:r>
              <a:rPr lang="en-US" sz="2000" dirty="0" err="1" smtClean="0">
                <a:solidFill>
                  <a:schemeClr val="tx2"/>
                </a:solidFill>
                <a:effectLst/>
              </a:rPr>
              <a:t>Grunberg</a:t>
            </a:r>
            <a:r>
              <a:rPr lang="en-US" sz="2000" dirty="0">
                <a:solidFill>
                  <a:schemeClr val="tx2"/>
                </a:solidFill>
                <a:effectLst/>
              </a:rPr>
              <a:t>, Phys. Rev. E 75</a:t>
            </a:r>
            <a:r>
              <a:rPr lang="en-US" sz="2000" dirty="0" smtClean="0">
                <a:solidFill>
                  <a:schemeClr val="tx2"/>
                </a:solidFill>
                <a:effectLst/>
              </a:rPr>
              <a:t>, 031402 </a:t>
            </a:r>
            <a:r>
              <a:rPr lang="en-US" sz="2000" dirty="0">
                <a:solidFill>
                  <a:schemeClr val="tx2"/>
                </a:solidFill>
                <a:effectLst/>
              </a:rPr>
              <a:t>(2007).</a:t>
            </a:r>
            <a:r>
              <a:rPr lang="fr-FR" sz="2000" dirty="0" smtClean="0">
                <a:solidFill>
                  <a:schemeClr val="tx2"/>
                </a:solidFill>
                <a:effectLst/>
              </a:rPr>
              <a:t>)</a:t>
            </a:r>
            <a:r>
              <a:rPr lang="en-US" sz="2000" dirty="0" smtClean="0">
                <a:solidFill>
                  <a:schemeClr val="tx2"/>
                </a:solidFill>
                <a:effectLst/>
              </a:rPr>
              <a:t>. </a:t>
            </a:r>
            <a:endParaRPr lang="ru-RU" sz="2000" dirty="0" smtClean="0">
              <a:solidFill>
                <a:schemeClr val="tx2"/>
              </a:solidFill>
              <a:effectLst/>
            </a:endParaRPr>
          </a:p>
          <a:p>
            <a:pPr algn="just"/>
            <a:endParaRPr lang="ru-RU" sz="1800" b="1" i="1" dirty="0">
              <a:solidFill>
                <a:schemeClr val="tx1"/>
              </a:solidFill>
              <a:effectLst/>
            </a:endParaRPr>
          </a:p>
        </p:txBody>
      </p:sp>
    </p:spTree>
    <p:extLst>
      <p:ext uri="{BB962C8B-B14F-4D97-AF65-F5344CB8AC3E}">
        <p14:creationId xmlns:p14="http://schemas.microsoft.com/office/powerpoint/2010/main" val="3765179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b="1" i="1" dirty="0"/>
              <a:t>Melting scenarios in two-dimensions: First order versus continuous transition</a:t>
            </a:r>
            <a:endParaRPr lang="ru-RU" sz="3200" dirty="0"/>
          </a:p>
        </p:txBody>
      </p:sp>
      <p:sp>
        <p:nvSpPr>
          <p:cNvPr id="3" name="TextBox 2"/>
          <p:cNvSpPr txBox="1"/>
          <p:nvPr/>
        </p:nvSpPr>
        <p:spPr>
          <a:xfrm>
            <a:off x="457200" y="1772816"/>
            <a:ext cx="8435280" cy="3385542"/>
          </a:xfrm>
          <a:prstGeom prst="rect">
            <a:avLst/>
          </a:prstGeom>
          <a:noFill/>
        </p:spPr>
        <p:txBody>
          <a:bodyPr wrap="square" rtlCol="0">
            <a:spAutoFit/>
          </a:bodyPr>
          <a:lstStyle/>
          <a:p>
            <a:pPr lvl="0" algn="just"/>
            <a:r>
              <a:rPr lang="en-US" sz="2000" b="1" i="1" dirty="0">
                <a:solidFill>
                  <a:srgbClr val="FF0000"/>
                </a:solidFill>
                <a:effectLst/>
              </a:rPr>
              <a:t>First-order </a:t>
            </a:r>
            <a:r>
              <a:rPr lang="en-US" sz="2000" b="1" i="1" dirty="0" smtClean="0">
                <a:solidFill>
                  <a:srgbClr val="FF0000"/>
                </a:solidFill>
                <a:effectLst/>
              </a:rPr>
              <a:t>liquid-</a:t>
            </a:r>
            <a:r>
              <a:rPr lang="en-US" sz="2000" b="1" i="1" dirty="0" err="1" smtClean="0">
                <a:solidFill>
                  <a:srgbClr val="FF0000"/>
                </a:solidFill>
                <a:effectLst/>
              </a:rPr>
              <a:t>hexatic</a:t>
            </a:r>
            <a:r>
              <a:rPr lang="en-US" sz="2000" b="1" i="1" dirty="0" smtClean="0">
                <a:solidFill>
                  <a:srgbClr val="FF0000"/>
                </a:solidFill>
                <a:effectLst/>
              </a:rPr>
              <a:t> </a:t>
            </a:r>
            <a:r>
              <a:rPr lang="en-US" sz="2000" b="1" i="1" dirty="0">
                <a:solidFill>
                  <a:srgbClr val="FF0000"/>
                </a:solidFill>
                <a:effectLst/>
              </a:rPr>
              <a:t>and continuous </a:t>
            </a:r>
            <a:r>
              <a:rPr lang="en-US" sz="2000" b="1" i="1" dirty="0" err="1">
                <a:solidFill>
                  <a:srgbClr val="FF0000"/>
                </a:solidFill>
                <a:effectLst/>
              </a:rPr>
              <a:t>hexatic</a:t>
            </a:r>
            <a:r>
              <a:rPr lang="en-US" sz="2000" b="1" i="1" dirty="0">
                <a:solidFill>
                  <a:srgbClr val="FF0000"/>
                </a:solidFill>
                <a:effectLst/>
              </a:rPr>
              <a:t>-solid transition </a:t>
            </a:r>
            <a:r>
              <a:rPr lang="en-US" sz="2000" dirty="0">
                <a:solidFill>
                  <a:srgbClr val="0033CC"/>
                </a:solidFill>
                <a:effectLst/>
              </a:rPr>
              <a:t>(E.P. Bernard and W. </a:t>
            </a:r>
            <a:r>
              <a:rPr lang="en-US" sz="2000" dirty="0" err="1">
                <a:solidFill>
                  <a:srgbClr val="0033CC"/>
                </a:solidFill>
                <a:effectLst/>
              </a:rPr>
              <a:t>Krauth</a:t>
            </a:r>
            <a:r>
              <a:rPr lang="en-US" sz="2000" dirty="0">
                <a:solidFill>
                  <a:srgbClr val="0033CC"/>
                </a:solidFill>
                <a:effectLst/>
              </a:rPr>
              <a:t>, Phys. Rev. </a:t>
            </a:r>
            <a:r>
              <a:rPr lang="en-US" sz="2000" dirty="0" err="1">
                <a:solidFill>
                  <a:srgbClr val="0033CC"/>
                </a:solidFill>
                <a:effectLst/>
              </a:rPr>
              <a:t>Lett</a:t>
            </a:r>
            <a:r>
              <a:rPr lang="en-US" sz="2000" dirty="0">
                <a:solidFill>
                  <a:srgbClr val="0033CC"/>
                </a:solidFill>
                <a:effectLst/>
              </a:rPr>
              <a:t>. 107, 155704  (2011); M. Engel, J.A. Anderson, S.C. </a:t>
            </a:r>
            <a:r>
              <a:rPr lang="en-US" sz="2000" dirty="0" err="1">
                <a:solidFill>
                  <a:srgbClr val="0033CC"/>
                </a:solidFill>
                <a:effectLst/>
              </a:rPr>
              <a:t>Glotzer</a:t>
            </a:r>
            <a:r>
              <a:rPr lang="en-US" sz="2000" dirty="0">
                <a:solidFill>
                  <a:srgbClr val="0033CC"/>
                </a:solidFill>
                <a:effectLst/>
              </a:rPr>
              <a:t>, M. </a:t>
            </a:r>
            <a:r>
              <a:rPr lang="en-US" sz="2000" dirty="0" err="1">
                <a:solidFill>
                  <a:srgbClr val="0033CC"/>
                </a:solidFill>
                <a:effectLst/>
              </a:rPr>
              <a:t>Isobe</a:t>
            </a:r>
            <a:r>
              <a:rPr lang="en-US" sz="2000" dirty="0">
                <a:solidFill>
                  <a:srgbClr val="0033CC"/>
                </a:solidFill>
                <a:effectLst/>
              </a:rPr>
              <a:t>, E.P. Bernard, W. </a:t>
            </a:r>
            <a:r>
              <a:rPr lang="en-US" sz="2000" dirty="0" err="1">
                <a:solidFill>
                  <a:srgbClr val="0033CC"/>
                </a:solidFill>
                <a:effectLst/>
              </a:rPr>
              <a:t>Krauth</a:t>
            </a:r>
            <a:r>
              <a:rPr lang="en-US" sz="2000" dirty="0">
                <a:solidFill>
                  <a:srgbClr val="0033CC"/>
                </a:solidFill>
                <a:effectLst/>
              </a:rPr>
              <a:t>, Phys. Rev. E 87, 042134 (2013), W. Qi, A. P. </a:t>
            </a:r>
            <a:r>
              <a:rPr lang="en-US" sz="2000" dirty="0" err="1">
                <a:solidFill>
                  <a:srgbClr val="0033CC"/>
                </a:solidFill>
                <a:effectLst/>
              </a:rPr>
              <a:t>Gantapara</a:t>
            </a:r>
            <a:r>
              <a:rPr lang="en-US" sz="2000" dirty="0">
                <a:solidFill>
                  <a:srgbClr val="0033CC"/>
                </a:solidFill>
                <a:effectLst/>
              </a:rPr>
              <a:t> and M. </a:t>
            </a:r>
            <a:r>
              <a:rPr lang="en-US" sz="2000" dirty="0" err="1">
                <a:solidFill>
                  <a:srgbClr val="0033CC"/>
                </a:solidFill>
                <a:effectLst/>
              </a:rPr>
              <a:t>Dijkstra</a:t>
            </a:r>
            <a:r>
              <a:rPr lang="en-US" sz="2000" dirty="0">
                <a:solidFill>
                  <a:srgbClr val="0033CC"/>
                </a:solidFill>
                <a:effectLst/>
              </a:rPr>
              <a:t>, </a:t>
            </a:r>
            <a:r>
              <a:rPr lang="sv-SE" sz="2000" dirty="0">
                <a:solidFill>
                  <a:srgbClr val="0033CC"/>
                </a:solidFill>
                <a:effectLst/>
              </a:rPr>
              <a:t>Soft Matter, 10, 5449 (2014</a:t>
            </a:r>
            <a:r>
              <a:rPr lang="en-US" sz="2000" dirty="0">
                <a:solidFill>
                  <a:srgbClr val="0033CC"/>
                </a:solidFill>
                <a:effectLst/>
              </a:rPr>
              <a:t>); </a:t>
            </a:r>
            <a:r>
              <a:rPr lang="de-DE" sz="2000" dirty="0">
                <a:solidFill>
                  <a:srgbClr val="0033CC"/>
                </a:solidFill>
                <a:effectLst/>
              </a:rPr>
              <a:t>S.C. Kapfer </a:t>
            </a:r>
            <a:r>
              <a:rPr lang="de-DE" sz="2000" dirty="0" err="1">
                <a:solidFill>
                  <a:srgbClr val="0033CC"/>
                </a:solidFill>
                <a:effectLst/>
              </a:rPr>
              <a:t>and</a:t>
            </a:r>
            <a:r>
              <a:rPr lang="de-DE" sz="2000" dirty="0">
                <a:solidFill>
                  <a:srgbClr val="0033CC"/>
                </a:solidFill>
                <a:effectLst/>
              </a:rPr>
              <a:t> W. </a:t>
            </a:r>
            <a:r>
              <a:rPr lang="de-DE" sz="2000" dirty="0" err="1">
                <a:solidFill>
                  <a:srgbClr val="0033CC"/>
                </a:solidFill>
                <a:effectLst/>
              </a:rPr>
              <a:t>Krauth</a:t>
            </a:r>
            <a:r>
              <a:rPr lang="de-DE" sz="2000" dirty="0">
                <a:solidFill>
                  <a:srgbClr val="0033CC"/>
                </a:solidFill>
                <a:effectLst/>
              </a:rPr>
              <a:t>, Phys. </a:t>
            </a:r>
            <a:r>
              <a:rPr lang="de-DE" sz="2000" dirty="0" err="1">
                <a:solidFill>
                  <a:srgbClr val="0033CC"/>
                </a:solidFill>
                <a:effectLst/>
              </a:rPr>
              <a:t>Rev</a:t>
            </a:r>
            <a:r>
              <a:rPr lang="de-DE" sz="2000" dirty="0">
                <a:solidFill>
                  <a:srgbClr val="0033CC"/>
                </a:solidFill>
                <a:effectLst/>
              </a:rPr>
              <a:t>. </a:t>
            </a:r>
            <a:r>
              <a:rPr lang="de-DE" sz="2000" dirty="0" err="1">
                <a:solidFill>
                  <a:srgbClr val="0033CC"/>
                </a:solidFill>
                <a:effectLst/>
              </a:rPr>
              <a:t>Lett</a:t>
            </a:r>
            <a:r>
              <a:rPr lang="de-DE" sz="2000" dirty="0">
                <a:solidFill>
                  <a:srgbClr val="0033CC"/>
                </a:solidFill>
                <a:effectLst/>
              </a:rPr>
              <a:t>. 114, 035702 (2015); </a:t>
            </a:r>
            <a:r>
              <a:rPr lang="en-US" sz="2000" dirty="0">
                <a:solidFill>
                  <a:srgbClr val="0033CC"/>
                </a:solidFill>
                <a:effectLst/>
              </a:rPr>
              <a:t>A.H. Marcus and S. A. Rice, Phys. Rev. </a:t>
            </a:r>
            <a:r>
              <a:rPr lang="en-US" sz="2000" dirty="0" err="1">
                <a:solidFill>
                  <a:srgbClr val="0033CC"/>
                </a:solidFill>
                <a:effectLst/>
              </a:rPr>
              <a:t>Lett</a:t>
            </a:r>
            <a:r>
              <a:rPr lang="en-US" sz="2000" dirty="0">
                <a:solidFill>
                  <a:srgbClr val="0033CC"/>
                </a:solidFill>
                <a:effectLst/>
              </a:rPr>
              <a:t>. 77, 2577 (1996); Phys. Rev. E 55, 637 (1997); W.K. Qi, S.M. Qin, X.Y. Zhao, and Yong Chen, </a:t>
            </a:r>
            <a:r>
              <a:rPr lang="fr-FR" sz="2000" dirty="0">
                <a:solidFill>
                  <a:srgbClr val="0033CC"/>
                </a:solidFill>
                <a:effectLst/>
              </a:rPr>
              <a:t>J. Phys.: Condens. Matter 20 (2008) 245102; W. Qi and M. Dijkstra, Soft Matter DOI: 10.1039/c4sm02876g)</a:t>
            </a:r>
            <a:r>
              <a:rPr lang="en-US" sz="2000" dirty="0">
                <a:solidFill>
                  <a:srgbClr val="0033CC"/>
                </a:solidFill>
                <a:effectLst/>
              </a:rPr>
              <a:t>. </a:t>
            </a:r>
            <a:endParaRPr lang="ru-RU" sz="2000" dirty="0">
              <a:solidFill>
                <a:srgbClr val="0033CC"/>
              </a:solidFill>
              <a:effectLst/>
            </a:endParaRPr>
          </a:p>
          <a:p>
            <a:pPr lvl="0" algn="just"/>
            <a:endParaRPr lang="ru-RU" sz="1800" b="1" i="1" dirty="0">
              <a:solidFill>
                <a:srgbClr val="3366CC"/>
              </a:solidFill>
              <a:effectLst/>
            </a:endParaRPr>
          </a:p>
          <a:p>
            <a:endParaRPr lang="ru-RU" dirty="0"/>
          </a:p>
        </p:txBody>
      </p:sp>
      <p:pic>
        <p:nvPicPr>
          <p:cNvPr id="4" name="Рисунок 3"/>
          <p:cNvPicPr>
            <a:picLocks noChangeAspect="1"/>
          </p:cNvPicPr>
          <p:nvPr/>
        </p:nvPicPr>
        <p:blipFill>
          <a:blip r:embed="rId2"/>
          <a:stretch>
            <a:fillRect/>
          </a:stretch>
        </p:blipFill>
        <p:spPr>
          <a:xfrm>
            <a:off x="1625736" y="2653656"/>
            <a:ext cx="5892527" cy="16238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7455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990947"/>
          </a:xfrm>
        </p:spPr>
        <p:txBody>
          <a:bodyPr/>
          <a:lstStyle/>
          <a:p>
            <a:r>
              <a:rPr lang="en-US" sz="2800" b="1" i="1" dirty="0"/>
              <a:t>Melting scenarios in two-dimensions: Landau and BKTHNY </a:t>
            </a:r>
            <a:r>
              <a:rPr lang="en-US" sz="2800" b="1" i="1" dirty="0" smtClean="0"/>
              <a:t>theories of liquid-</a:t>
            </a:r>
            <a:r>
              <a:rPr lang="en-US" sz="2800" b="1" i="1" dirty="0" err="1" smtClean="0"/>
              <a:t>hexatic</a:t>
            </a:r>
            <a:r>
              <a:rPr lang="en-US" sz="2800" b="1" i="1" dirty="0" smtClean="0"/>
              <a:t> transition</a:t>
            </a:r>
            <a:endParaRPr lang="ru-RU" sz="2800" dirty="0"/>
          </a:p>
        </p:txBody>
      </p:sp>
      <p:sp>
        <p:nvSpPr>
          <p:cNvPr id="3" name="TextBox 2"/>
          <p:cNvSpPr txBox="1"/>
          <p:nvPr/>
        </p:nvSpPr>
        <p:spPr>
          <a:xfrm>
            <a:off x="539552" y="1387515"/>
            <a:ext cx="1794082" cy="338554"/>
          </a:xfrm>
          <a:prstGeom prst="rect">
            <a:avLst/>
          </a:prstGeom>
          <a:noFill/>
        </p:spPr>
        <p:txBody>
          <a:bodyPr wrap="none" rtlCol="0">
            <a:spAutoFit/>
          </a:bodyPr>
          <a:lstStyle/>
          <a:p>
            <a:r>
              <a:rPr lang="en-US" b="1" i="1" dirty="0">
                <a:solidFill>
                  <a:schemeClr val="tx1"/>
                </a:solidFill>
                <a:effectLst/>
              </a:rPr>
              <a:t>O</a:t>
            </a:r>
            <a:r>
              <a:rPr lang="en-US" b="1" i="1" dirty="0" smtClean="0">
                <a:solidFill>
                  <a:schemeClr val="tx1"/>
                </a:solidFill>
                <a:effectLst/>
              </a:rPr>
              <a:t>rder parameter</a:t>
            </a:r>
            <a:endParaRPr lang="ru-RU" b="1" i="1" dirty="0">
              <a:solidFill>
                <a:schemeClr val="tx1"/>
              </a:solidFill>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18749"/>
            <a:ext cx="2160240" cy="47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119" y="1298305"/>
            <a:ext cx="1700364" cy="6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507668" y="1968446"/>
                <a:ext cx="4104522" cy="338554"/>
              </a:xfrm>
              <a:prstGeom prst="rect">
                <a:avLst/>
              </a:prstGeom>
              <a:noFill/>
            </p:spPr>
            <p:txBody>
              <a:bodyPr wrap="none" rtlCol="0">
                <a:spAutoFit/>
              </a:bodyPr>
              <a:lstStyle/>
              <a:p>
                <a:r>
                  <a:rPr lang="en-US" b="1" i="1" dirty="0" smtClean="0">
                    <a:solidFill>
                      <a:schemeClr val="tx1"/>
                    </a:solidFill>
                    <a:effectLst/>
                  </a:rPr>
                  <a:t>Mean-field expansion – transition at </a:t>
                </a:r>
                <a14:m>
                  <m:oMath xmlns:m="http://schemas.openxmlformats.org/officeDocument/2006/math">
                    <m:sSub>
                      <m:sSubPr>
                        <m:ctrlPr>
                          <a:rPr lang="en-US" b="1" i="1" smtClean="0">
                            <a:solidFill>
                              <a:schemeClr val="tx1"/>
                            </a:solidFill>
                            <a:effectLst/>
                            <a:latin typeface="Cambria Math" panose="02040503050406030204" pitchFamily="18" charset="0"/>
                          </a:rPr>
                        </m:ctrlPr>
                      </m:sSubPr>
                      <m:e>
                        <m:r>
                          <a:rPr lang="en-US" b="1" i="1" smtClean="0">
                            <a:solidFill>
                              <a:schemeClr val="tx1"/>
                            </a:solidFill>
                            <a:effectLst/>
                            <a:latin typeface="Cambria Math"/>
                          </a:rPr>
                          <m:t>𝑻</m:t>
                        </m:r>
                      </m:e>
                      <m:sub>
                        <m:r>
                          <a:rPr lang="en-US" b="1" i="1" smtClean="0">
                            <a:solidFill>
                              <a:schemeClr val="tx1"/>
                            </a:solidFill>
                            <a:effectLst/>
                            <a:latin typeface="Cambria Math"/>
                          </a:rPr>
                          <m:t>𝑴𝑭</m:t>
                        </m:r>
                      </m:sub>
                    </m:sSub>
                  </m:oMath>
                </a14:m>
                <a:endParaRPr lang="ru-RU" b="1" i="1" dirty="0">
                  <a:solidFill>
                    <a:schemeClr val="tx1"/>
                  </a:solidFill>
                  <a:effectLs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07668" y="1968446"/>
                <a:ext cx="4104522" cy="338554"/>
              </a:xfrm>
              <a:prstGeom prst="rect">
                <a:avLst/>
              </a:prstGeom>
              <a:blipFill rotWithShape="1">
                <a:blip r:embed="rId4"/>
                <a:stretch>
                  <a:fillRect l="-297" t="-5455" b="-23636"/>
                </a:stretch>
              </a:blipFill>
            </p:spPr>
            <p:txBody>
              <a:bodyPr/>
              <a:lstStyle/>
              <a:p>
                <a:r>
                  <a:rPr lang="ru-RU">
                    <a:noFill/>
                  </a:rPr>
                  <a:t> </a:t>
                </a:r>
              </a:p>
            </p:txBody>
          </p:sp>
        </mc:Fallback>
      </mc:AlternateContent>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912230"/>
            <a:ext cx="2725376" cy="54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7668" y="2454720"/>
            <a:ext cx="4862228" cy="338554"/>
          </a:xfrm>
          <a:prstGeom prst="rect">
            <a:avLst/>
          </a:prstGeom>
          <a:noFill/>
        </p:spPr>
        <p:txBody>
          <a:bodyPr wrap="none" rtlCol="0">
            <a:spAutoFit/>
          </a:bodyPr>
          <a:lstStyle/>
          <a:p>
            <a:r>
              <a:rPr lang="en-US" b="1" i="1" dirty="0" smtClean="0">
                <a:solidFill>
                  <a:srgbClr val="FF0000"/>
                </a:solidFill>
                <a:effectLst/>
              </a:rPr>
              <a:t>Fluctuations of the order parameter phase in 2D</a:t>
            </a:r>
            <a:endParaRPr lang="ru-RU" b="1" i="1" dirty="0">
              <a:solidFill>
                <a:srgbClr val="FF0000"/>
              </a:solidFill>
              <a:effectLst/>
            </a:endParaRP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96" y="2830980"/>
            <a:ext cx="1573889"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9591" y="3356992"/>
            <a:ext cx="3038012" cy="338554"/>
          </a:xfrm>
          <a:prstGeom prst="rect">
            <a:avLst/>
          </a:prstGeom>
          <a:noFill/>
        </p:spPr>
        <p:txBody>
          <a:bodyPr wrap="none" rtlCol="0">
            <a:spAutoFit/>
          </a:bodyPr>
          <a:lstStyle/>
          <a:p>
            <a:r>
              <a:rPr lang="en-US" b="1" i="1" dirty="0">
                <a:solidFill>
                  <a:schemeClr val="tx1"/>
                </a:solidFill>
                <a:effectLst/>
              </a:rPr>
              <a:t>BKT  liquid-</a:t>
            </a:r>
            <a:r>
              <a:rPr lang="en-US" b="1" i="1" dirty="0" err="1">
                <a:solidFill>
                  <a:schemeClr val="tx1"/>
                </a:solidFill>
                <a:effectLst/>
              </a:rPr>
              <a:t>hexatic</a:t>
            </a:r>
            <a:r>
              <a:rPr lang="en-US" b="1" i="1" dirty="0">
                <a:solidFill>
                  <a:schemeClr val="tx1"/>
                </a:solidFill>
                <a:effectLst/>
              </a:rPr>
              <a:t> transition</a:t>
            </a:r>
            <a:endParaRPr lang="ru-RU" b="1" i="1" dirty="0">
              <a:solidFill>
                <a:schemeClr val="tx1"/>
              </a:solidFill>
              <a:effectLst/>
            </a:endParaRPr>
          </a:p>
        </p:txBody>
      </p:sp>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093" y="3695546"/>
            <a:ext cx="5245656" cy="70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Box 6"/>
              <p:cNvSpPr txBox="1"/>
              <p:nvPr/>
            </p:nvSpPr>
            <p:spPr>
              <a:xfrm>
                <a:off x="627093" y="4509120"/>
                <a:ext cx="7566495" cy="584775"/>
              </a:xfrm>
              <a:prstGeom prst="rect">
                <a:avLst/>
              </a:prstGeom>
              <a:noFill/>
            </p:spPr>
            <p:txBody>
              <a:bodyPr wrap="none" rtlCol="0">
                <a:spAutoFit/>
              </a:bodyPr>
              <a:lstStyle/>
              <a:p>
                <a:pPr algn="just"/>
                <a:r>
                  <a:rPr lang="en-US" b="1" i="1" dirty="0" smtClean="0">
                    <a:solidFill>
                      <a:schemeClr val="tx1"/>
                    </a:solidFill>
                    <a:effectLst/>
                  </a:rPr>
                  <a:t>Unbinding of the singular topological defects of the order-parameter phase </a:t>
                </a:r>
              </a:p>
              <a:p>
                <a:pPr algn="just"/>
                <a:r>
                  <a:rPr lang="en-US" b="1" i="1" dirty="0" smtClean="0">
                    <a:solidFill>
                      <a:schemeClr val="tx1"/>
                    </a:solidFill>
                    <a:effectLst/>
                  </a:rPr>
                  <a:t>(</a:t>
                </a:r>
                <a:r>
                  <a:rPr lang="en-US" b="1" i="1" dirty="0" err="1" smtClean="0">
                    <a:solidFill>
                      <a:schemeClr val="tx1"/>
                    </a:solidFill>
                    <a:effectLst/>
                  </a:rPr>
                  <a:t>disclinations</a:t>
                </a:r>
                <a:r>
                  <a:rPr lang="en-US" b="1" i="1" dirty="0" smtClean="0">
                    <a:solidFill>
                      <a:schemeClr val="tx1"/>
                    </a:solidFill>
                    <a:effectLst/>
                  </a:rPr>
                  <a:t>) at </a:t>
                </a:r>
                <a14:m>
                  <m:oMath xmlns:m="http://schemas.openxmlformats.org/officeDocument/2006/math">
                    <m:sSub>
                      <m:sSubPr>
                        <m:ctrlPr>
                          <a:rPr lang="en-US" b="1" i="1" smtClean="0">
                            <a:solidFill>
                              <a:schemeClr val="tx1"/>
                            </a:solidFill>
                            <a:effectLst/>
                            <a:latin typeface="Cambria Math" panose="02040503050406030204" pitchFamily="18" charset="0"/>
                          </a:rPr>
                        </m:ctrlPr>
                      </m:sSubPr>
                      <m:e>
                        <m:r>
                          <a:rPr lang="en-US" b="1" i="1" smtClean="0">
                            <a:solidFill>
                              <a:schemeClr val="tx1"/>
                            </a:solidFill>
                            <a:effectLst/>
                            <a:latin typeface="Cambria Math"/>
                          </a:rPr>
                          <m:t>𝑻</m:t>
                        </m:r>
                      </m:e>
                      <m:sub>
                        <m:r>
                          <a:rPr lang="en-US" b="1" i="1" smtClean="0">
                            <a:solidFill>
                              <a:schemeClr val="tx1"/>
                            </a:solidFill>
                            <a:effectLst/>
                            <a:latin typeface="Cambria Math"/>
                          </a:rPr>
                          <m:t>𝒊</m:t>
                        </m:r>
                      </m:sub>
                    </m:sSub>
                  </m:oMath>
                </a14:m>
                <a:r>
                  <a:rPr lang="en-US" b="1" i="1" dirty="0" smtClean="0">
                    <a:solidFill>
                      <a:schemeClr val="tx1"/>
                    </a:solidFill>
                    <a:effectLst/>
                  </a:rPr>
                  <a:t> - BKT transition. Continuous transition </a:t>
                </a:r>
                <a:r>
                  <a:rPr lang="en-US" b="1" i="1" dirty="0">
                    <a:solidFill>
                      <a:schemeClr val="tx1"/>
                    </a:solidFill>
                    <a:effectLst/>
                  </a:rPr>
                  <a:t>at </a:t>
                </a:r>
                <a14:m>
                  <m:oMath xmlns:m="http://schemas.openxmlformats.org/officeDocument/2006/math">
                    <m:sSub>
                      <m:sSubPr>
                        <m:ctrlPr>
                          <a:rPr lang="en-US" b="1" i="1">
                            <a:solidFill>
                              <a:schemeClr val="tx1"/>
                            </a:solidFill>
                            <a:effectLst/>
                            <a:latin typeface="Cambria Math" panose="02040503050406030204" pitchFamily="18" charset="0"/>
                          </a:rPr>
                        </m:ctrlPr>
                      </m:sSubPr>
                      <m:e>
                        <m:r>
                          <a:rPr lang="en-US" b="1" i="1">
                            <a:solidFill>
                              <a:schemeClr val="tx1"/>
                            </a:solidFill>
                            <a:effectLst/>
                            <a:latin typeface="Cambria Math"/>
                          </a:rPr>
                          <m:t>𝑻</m:t>
                        </m:r>
                      </m:e>
                      <m:sub>
                        <m:r>
                          <a:rPr lang="en-US" b="1" i="1">
                            <a:solidFill>
                              <a:schemeClr val="tx1"/>
                            </a:solidFill>
                            <a:effectLst/>
                            <a:latin typeface="Cambria Math"/>
                          </a:rPr>
                          <m:t>𝒊</m:t>
                        </m:r>
                      </m:sub>
                    </m:sSub>
                  </m:oMath>
                </a14:m>
                <a:r>
                  <a:rPr lang="en-US" b="1" i="1" dirty="0" smtClean="0">
                    <a:solidFill>
                      <a:schemeClr val="tx1"/>
                    </a:solidFill>
                    <a:effectLst/>
                  </a:rPr>
                  <a:t> and </a:t>
                </a:r>
                <a:r>
                  <a:rPr lang="en-US" b="1" i="1" dirty="0">
                    <a:solidFill>
                      <a:schemeClr val="tx1"/>
                    </a:solidFill>
                    <a:effectLst/>
                  </a:rPr>
                  <a:t>at </a:t>
                </a:r>
                <a14:m>
                  <m:oMath xmlns:m="http://schemas.openxmlformats.org/officeDocument/2006/math">
                    <m:sSub>
                      <m:sSubPr>
                        <m:ctrlPr>
                          <a:rPr lang="en-US" b="1" i="1">
                            <a:solidFill>
                              <a:schemeClr val="tx1"/>
                            </a:solidFill>
                            <a:effectLst/>
                            <a:latin typeface="Cambria Math" panose="02040503050406030204" pitchFamily="18" charset="0"/>
                          </a:rPr>
                        </m:ctrlPr>
                      </m:sSubPr>
                      <m:e>
                        <m:r>
                          <a:rPr lang="en-US" b="1" i="1">
                            <a:solidFill>
                              <a:schemeClr val="tx1"/>
                            </a:solidFill>
                            <a:effectLst/>
                            <a:latin typeface="Cambria Math"/>
                          </a:rPr>
                          <m:t>𝑻</m:t>
                        </m:r>
                      </m:e>
                      <m:sub>
                        <m:r>
                          <a:rPr lang="en-US" b="1" i="1">
                            <a:solidFill>
                              <a:schemeClr val="tx1"/>
                            </a:solidFill>
                            <a:effectLst/>
                            <a:latin typeface="Cambria Math"/>
                          </a:rPr>
                          <m:t>𝑴𝑭</m:t>
                        </m:r>
                      </m:sub>
                    </m:sSub>
                  </m:oMath>
                </a14:m>
                <a:r>
                  <a:rPr lang="en-US" b="1" i="1" dirty="0" smtClean="0">
                    <a:solidFill>
                      <a:schemeClr val="tx1"/>
                    </a:solidFill>
                    <a:effectLst/>
                  </a:rPr>
                  <a:t>.</a:t>
                </a:r>
                <a:endParaRPr lang="ru-RU" b="1" i="1" dirty="0">
                  <a:solidFill>
                    <a:schemeClr val="tx1"/>
                  </a:solidFill>
                  <a:effectLs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27093" y="4509120"/>
                <a:ext cx="7566495" cy="584775"/>
              </a:xfrm>
              <a:prstGeom prst="rect">
                <a:avLst/>
              </a:prstGeom>
              <a:blipFill rotWithShape="1">
                <a:blip r:embed="rId8"/>
                <a:stretch>
                  <a:fillRect l="-483" t="-3125" b="-12500"/>
                </a:stretch>
              </a:blipFill>
            </p:spPr>
            <p:txBody>
              <a:bodyPr/>
              <a:lstStyle/>
              <a:p>
                <a:r>
                  <a:rPr lang="ru-RU">
                    <a:noFill/>
                  </a:rPr>
                  <a:t> </a:t>
                </a:r>
              </a:p>
            </p:txBody>
          </p:sp>
        </mc:Fallback>
      </mc:AlternateContent>
      <p:sp>
        <p:nvSpPr>
          <p:cNvPr id="8" name="TextBox 7"/>
          <p:cNvSpPr txBox="1"/>
          <p:nvPr/>
        </p:nvSpPr>
        <p:spPr>
          <a:xfrm>
            <a:off x="619079" y="5200523"/>
            <a:ext cx="8067721" cy="830997"/>
          </a:xfrm>
          <a:prstGeom prst="rect">
            <a:avLst/>
          </a:prstGeom>
          <a:noFill/>
        </p:spPr>
        <p:txBody>
          <a:bodyPr wrap="square" rtlCol="0">
            <a:spAutoFit/>
          </a:bodyPr>
          <a:lstStyle/>
          <a:p>
            <a:r>
              <a:rPr lang="en-US" sz="2400" b="1" i="1" dirty="0" smtClean="0">
                <a:solidFill>
                  <a:srgbClr val="FF0000"/>
                </a:solidFill>
                <a:effectLst/>
              </a:rPr>
              <a:t>What is the mechanism of the first-order liquid-</a:t>
            </a:r>
            <a:r>
              <a:rPr lang="en-US" sz="2400" b="1" i="1" dirty="0" err="1" smtClean="0">
                <a:solidFill>
                  <a:srgbClr val="FF0000"/>
                </a:solidFill>
                <a:effectLst/>
              </a:rPr>
              <a:t>hexatic</a:t>
            </a:r>
            <a:r>
              <a:rPr lang="en-US" sz="2400" b="1" i="1" dirty="0" smtClean="0">
                <a:solidFill>
                  <a:srgbClr val="FF0000"/>
                </a:solidFill>
                <a:effectLst/>
              </a:rPr>
              <a:t> transition (grain-boundaries like mechanism)? </a:t>
            </a:r>
            <a:endParaRPr lang="ru-RU" sz="2400" b="1" i="1" dirty="0">
              <a:solidFill>
                <a:srgbClr val="FF0000"/>
              </a:solidFill>
              <a:effectLst/>
            </a:endParaRPr>
          </a:p>
        </p:txBody>
      </p:sp>
    </p:spTree>
    <p:extLst>
      <p:ext uri="{BB962C8B-B14F-4D97-AF65-F5344CB8AC3E}">
        <p14:creationId xmlns:p14="http://schemas.microsoft.com/office/powerpoint/2010/main" val="23887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pPr algn="ctr"/>
            <a:r>
              <a:rPr lang="ru-RU" sz="3200" b="1" i="1" dirty="0" smtClean="0">
                <a:solidFill>
                  <a:srgbClr val="FF0000"/>
                </a:solidFill>
              </a:rPr>
              <a:t>Примеры </a:t>
            </a:r>
            <a:r>
              <a:rPr lang="ru-RU" sz="3200" b="1" i="1" dirty="0" err="1" smtClean="0">
                <a:solidFill>
                  <a:srgbClr val="FF0000"/>
                </a:solidFill>
              </a:rPr>
              <a:t>наносистем</a:t>
            </a:r>
            <a:endParaRPr lang="ru-RU" sz="3200" b="1" i="1" dirty="0"/>
          </a:p>
        </p:txBody>
      </p:sp>
      <p:sp>
        <p:nvSpPr>
          <p:cNvPr id="3" name="Объект 2"/>
          <p:cNvSpPr>
            <a:spLocks noGrp="1"/>
          </p:cNvSpPr>
          <p:nvPr>
            <p:ph idx="1"/>
          </p:nvPr>
        </p:nvSpPr>
        <p:spPr>
          <a:xfrm>
            <a:off x="390364" y="959252"/>
            <a:ext cx="8363272" cy="5328592"/>
          </a:xfrm>
        </p:spPr>
        <p:txBody>
          <a:bodyPr/>
          <a:lstStyle/>
          <a:p>
            <a:pPr marL="0" indent="0" algn="just">
              <a:buNone/>
            </a:pPr>
            <a:r>
              <a:rPr lang="ru-RU" sz="2400" b="1" i="1" dirty="0" smtClean="0">
                <a:solidFill>
                  <a:srgbClr val="FF0000"/>
                </a:solidFill>
                <a:latin typeface="+mj-lt"/>
              </a:rPr>
              <a:t>Углеродные нано трубки </a:t>
            </a:r>
            <a:endParaRPr lang="en-US" sz="2400" b="1" i="1" dirty="0">
              <a:solidFill>
                <a:srgbClr val="FF0000"/>
              </a:solidFill>
              <a:latin typeface="+mj-lt"/>
            </a:endParaRPr>
          </a:p>
        </p:txBody>
      </p:sp>
      <p:pic>
        <p:nvPicPr>
          <p:cNvPr id="5" name="Рисунок 4"/>
          <p:cNvPicPr>
            <a:picLocks noChangeAspect="1"/>
          </p:cNvPicPr>
          <p:nvPr/>
        </p:nvPicPr>
        <p:blipFill>
          <a:blip r:embed="rId2"/>
          <a:stretch>
            <a:fillRect/>
          </a:stretch>
        </p:blipFill>
        <p:spPr>
          <a:xfrm>
            <a:off x="2636471" y="1412776"/>
            <a:ext cx="4383801" cy="4753990"/>
          </a:xfrm>
          <a:prstGeom prst="rect">
            <a:avLst/>
          </a:prstGeom>
        </p:spPr>
      </p:pic>
    </p:spTree>
    <p:extLst>
      <p:ext uri="{BB962C8B-B14F-4D97-AF65-F5344CB8AC3E}">
        <p14:creationId xmlns:p14="http://schemas.microsoft.com/office/powerpoint/2010/main" val="13250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7813"/>
            <a:ext cx="8229600" cy="1272926"/>
          </a:xfrm>
        </p:spPr>
        <p:txBody>
          <a:bodyPr/>
          <a:lstStyle/>
          <a:p>
            <a:r>
              <a:rPr lang="en-US" sz="2400" b="1" i="1" dirty="0" smtClean="0"/>
              <a:t>Melting scenarios in two-dimensions: First order versus continuous transition: </a:t>
            </a:r>
            <a:r>
              <a:rPr lang="en-US" sz="2400" b="1" i="1" dirty="0">
                <a:solidFill>
                  <a:srgbClr val="FF0000"/>
                </a:solidFill>
              </a:rPr>
              <a:t>Question: How can we distinguish the first-order </a:t>
            </a:r>
            <a:r>
              <a:rPr lang="en-US" sz="2400" b="1" i="1" dirty="0" smtClean="0">
                <a:solidFill>
                  <a:srgbClr val="FF0000"/>
                </a:solidFill>
              </a:rPr>
              <a:t>and </a:t>
            </a:r>
            <a:r>
              <a:rPr lang="en-US" sz="2400" b="1" i="1" dirty="0">
                <a:solidFill>
                  <a:srgbClr val="FF0000"/>
                </a:solidFill>
              </a:rPr>
              <a:t>continuous transitions in simulations?</a:t>
            </a:r>
            <a:r>
              <a:rPr lang="ru-RU" sz="2400" b="1" i="1" dirty="0">
                <a:solidFill>
                  <a:srgbClr val="FF0000"/>
                </a:solidFill>
              </a:rPr>
              <a:t/>
            </a:r>
            <a:br>
              <a:rPr lang="ru-RU" sz="2400" b="1" i="1" dirty="0">
                <a:solidFill>
                  <a:srgbClr val="FF0000"/>
                </a:solidFill>
              </a:rPr>
            </a:br>
            <a:endParaRPr lang="ru-RU" sz="2400" i="1" dirty="0">
              <a:latin typeface="+mn-lt"/>
            </a:endParaRPr>
          </a:p>
        </p:txBody>
      </p:sp>
      <p:pic>
        <p:nvPicPr>
          <p:cNvPr id="4" name="Изображение 3"/>
          <p:cNvPicPr>
            <a:picLocks noChangeAspect="1"/>
          </p:cNvPicPr>
          <p:nvPr/>
        </p:nvPicPr>
        <p:blipFill>
          <a:blip r:embed="rId2" cstate="print"/>
          <a:stretch>
            <a:fillRect/>
          </a:stretch>
        </p:blipFill>
        <p:spPr>
          <a:xfrm>
            <a:off x="320628" y="2462699"/>
            <a:ext cx="4235517" cy="2962414"/>
          </a:xfrm>
          <a:prstGeom prst="rect">
            <a:avLst/>
          </a:prstGeom>
        </p:spPr>
      </p:pic>
      <p:pic>
        <p:nvPicPr>
          <p:cNvPr id="5" name="Изображение 4"/>
          <p:cNvPicPr>
            <a:picLocks noChangeAspect="1"/>
          </p:cNvPicPr>
          <p:nvPr/>
        </p:nvPicPr>
        <p:blipFill>
          <a:blip r:embed="rId3" cstate="print"/>
          <a:stretch>
            <a:fillRect/>
          </a:stretch>
        </p:blipFill>
        <p:spPr>
          <a:xfrm>
            <a:off x="4165275" y="2732777"/>
            <a:ext cx="4000528" cy="2760598"/>
          </a:xfrm>
          <a:prstGeom prst="rect">
            <a:avLst/>
          </a:prstGeom>
        </p:spPr>
      </p:pic>
      <p:sp>
        <p:nvSpPr>
          <p:cNvPr id="6" name="Полилиния 5"/>
          <p:cNvSpPr/>
          <p:nvPr/>
        </p:nvSpPr>
        <p:spPr>
          <a:xfrm>
            <a:off x="5854700" y="3835400"/>
            <a:ext cx="1108530" cy="436359"/>
          </a:xfrm>
          <a:custGeom>
            <a:avLst/>
            <a:gdLst>
              <a:gd name="connsiteX0" fmla="*/ 0 w 1108530"/>
              <a:gd name="connsiteY0" fmla="*/ 0 h 436359"/>
              <a:gd name="connsiteX1" fmla="*/ 1104900 w 1108530"/>
              <a:gd name="connsiteY1" fmla="*/ 25400 h 436359"/>
            </a:gdLst>
            <a:ahLst/>
            <a:cxnLst>
              <a:cxn ang="0">
                <a:pos x="connsiteX0" y="connsiteY0"/>
              </a:cxn>
              <a:cxn ang="0">
                <a:pos x="connsiteX1" y="connsiteY1"/>
              </a:cxn>
            </a:cxnLst>
            <a:rect l="l" t="t" r="r" b="b"/>
            <a:pathLst>
              <a:path w="1108530" h="436359">
                <a:moveTo>
                  <a:pt x="0" y="0"/>
                </a:moveTo>
                <a:cubicBezTo>
                  <a:pt x="579966" y="373591"/>
                  <a:pt x="1159933" y="747183"/>
                  <a:pt x="1104900" y="25400"/>
                </a:cubicBez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cs typeface="Arial" charset="0"/>
            </a:endParaRPr>
          </a:p>
        </p:txBody>
      </p:sp>
      <p:sp>
        <p:nvSpPr>
          <p:cNvPr id="7" name="Полилиния 6"/>
          <p:cNvSpPr/>
          <p:nvPr/>
        </p:nvSpPr>
        <p:spPr>
          <a:xfrm>
            <a:off x="6926580" y="3789040"/>
            <a:ext cx="453732" cy="648072"/>
          </a:xfrm>
          <a:custGeom>
            <a:avLst/>
            <a:gdLst>
              <a:gd name="connsiteX0" fmla="*/ 0 w 1117600"/>
              <a:gd name="connsiteY0" fmla="*/ 0 h 12700"/>
              <a:gd name="connsiteX1" fmla="*/ 1117600 w 1117600"/>
              <a:gd name="connsiteY1" fmla="*/ 12700 h 12700"/>
              <a:gd name="connsiteX2" fmla="*/ 0 w 1117600"/>
              <a:gd name="connsiteY2" fmla="*/ 0 h 12700"/>
            </a:gdLst>
            <a:ahLst/>
            <a:cxnLst>
              <a:cxn ang="0">
                <a:pos x="connsiteX0" y="connsiteY0"/>
              </a:cxn>
              <a:cxn ang="0">
                <a:pos x="connsiteX1" y="connsiteY1"/>
              </a:cxn>
              <a:cxn ang="0">
                <a:pos x="connsiteX2" y="connsiteY2"/>
              </a:cxn>
            </a:cxnLst>
            <a:rect l="l" t="t" r="r" b="b"/>
            <a:pathLst>
              <a:path w="1117600" h="12700">
                <a:moveTo>
                  <a:pt x="0" y="0"/>
                </a:moveTo>
                <a:lnTo>
                  <a:pt x="1117600" y="12700"/>
                </a:lnTo>
                <a:cubicBezTo>
                  <a:pt x="1113367" y="12700"/>
                  <a:pt x="0" y="0"/>
                  <a:pt x="0" y="0"/>
                </a:cubicBezTo>
                <a:close/>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normalizeH="0" baseline="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charset="0"/>
              <a:cs typeface="Arial" charset="0"/>
            </a:endParaRPr>
          </a:p>
        </p:txBody>
      </p:sp>
      <p:sp>
        <p:nvSpPr>
          <p:cNvPr id="18" name="Полилиния 17"/>
          <p:cNvSpPr/>
          <p:nvPr/>
        </p:nvSpPr>
        <p:spPr>
          <a:xfrm>
            <a:off x="5723449" y="3826899"/>
            <a:ext cx="1143008" cy="351691"/>
          </a:xfrm>
          <a:custGeom>
            <a:avLst/>
            <a:gdLst>
              <a:gd name="connsiteX0" fmla="*/ 0 w 1422798"/>
              <a:gd name="connsiteY0" fmla="*/ 241300 h 482600"/>
              <a:gd name="connsiteX1" fmla="*/ 63500 w 1422798"/>
              <a:gd name="connsiteY1" fmla="*/ 101600 h 482600"/>
              <a:gd name="connsiteX2" fmla="*/ 101600 w 1422798"/>
              <a:gd name="connsiteY2" fmla="*/ 88900 h 482600"/>
              <a:gd name="connsiteX3" fmla="*/ 139700 w 1422798"/>
              <a:gd name="connsiteY3" fmla="*/ 63500 h 482600"/>
              <a:gd name="connsiteX4" fmla="*/ 190500 w 1422798"/>
              <a:gd name="connsiteY4" fmla="*/ 50800 h 482600"/>
              <a:gd name="connsiteX5" fmla="*/ 266700 w 1422798"/>
              <a:gd name="connsiteY5" fmla="*/ 25400 h 482600"/>
              <a:gd name="connsiteX6" fmla="*/ 304800 w 1422798"/>
              <a:gd name="connsiteY6" fmla="*/ 12700 h 482600"/>
              <a:gd name="connsiteX7" fmla="*/ 355600 w 1422798"/>
              <a:gd name="connsiteY7" fmla="*/ 0 h 482600"/>
              <a:gd name="connsiteX8" fmla="*/ 520700 w 1422798"/>
              <a:gd name="connsiteY8" fmla="*/ 12700 h 482600"/>
              <a:gd name="connsiteX9" fmla="*/ 596900 w 1422798"/>
              <a:gd name="connsiteY9" fmla="*/ 38100 h 482600"/>
              <a:gd name="connsiteX10" fmla="*/ 635000 w 1422798"/>
              <a:gd name="connsiteY10" fmla="*/ 50800 h 482600"/>
              <a:gd name="connsiteX11" fmla="*/ 685800 w 1422798"/>
              <a:gd name="connsiteY11" fmla="*/ 127000 h 482600"/>
              <a:gd name="connsiteX12" fmla="*/ 698500 w 1422798"/>
              <a:gd name="connsiteY12" fmla="*/ 165100 h 482600"/>
              <a:gd name="connsiteX13" fmla="*/ 723900 w 1422798"/>
              <a:gd name="connsiteY13" fmla="*/ 203200 h 482600"/>
              <a:gd name="connsiteX14" fmla="*/ 736600 w 1422798"/>
              <a:gd name="connsiteY14" fmla="*/ 241300 h 482600"/>
              <a:gd name="connsiteX15" fmla="*/ 762000 w 1422798"/>
              <a:gd name="connsiteY15" fmla="*/ 279400 h 482600"/>
              <a:gd name="connsiteX16" fmla="*/ 774700 w 1422798"/>
              <a:gd name="connsiteY16" fmla="*/ 317500 h 482600"/>
              <a:gd name="connsiteX17" fmla="*/ 838200 w 1422798"/>
              <a:gd name="connsiteY17" fmla="*/ 393700 h 482600"/>
              <a:gd name="connsiteX18" fmla="*/ 952500 w 1422798"/>
              <a:gd name="connsiteY18" fmla="*/ 457200 h 482600"/>
              <a:gd name="connsiteX19" fmla="*/ 1054100 w 1422798"/>
              <a:gd name="connsiteY19" fmla="*/ 482600 h 482600"/>
              <a:gd name="connsiteX20" fmla="*/ 1257300 w 1422798"/>
              <a:gd name="connsiteY20" fmla="*/ 469900 h 482600"/>
              <a:gd name="connsiteX21" fmla="*/ 1295400 w 1422798"/>
              <a:gd name="connsiteY21" fmla="*/ 444500 h 482600"/>
              <a:gd name="connsiteX22" fmla="*/ 1346200 w 1422798"/>
              <a:gd name="connsiteY22" fmla="*/ 368300 h 482600"/>
              <a:gd name="connsiteX23" fmla="*/ 1384300 w 1422798"/>
              <a:gd name="connsiteY23" fmla="*/ 292100 h 482600"/>
              <a:gd name="connsiteX24" fmla="*/ 1422400 w 1422798"/>
              <a:gd name="connsiteY24" fmla="*/ 2413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2798" h="482600">
                <a:moveTo>
                  <a:pt x="0" y="241300"/>
                </a:moveTo>
                <a:cubicBezTo>
                  <a:pt x="7590" y="203350"/>
                  <a:pt x="16420" y="117293"/>
                  <a:pt x="63500" y="101600"/>
                </a:cubicBezTo>
                <a:cubicBezTo>
                  <a:pt x="76200" y="97367"/>
                  <a:pt x="89626" y="94887"/>
                  <a:pt x="101600" y="88900"/>
                </a:cubicBezTo>
                <a:cubicBezTo>
                  <a:pt x="115252" y="82074"/>
                  <a:pt x="125671" y="69513"/>
                  <a:pt x="139700" y="63500"/>
                </a:cubicBezTo>
                <a:cubicBezTo>
                  <a:pt x="155743" y="56624"/>
                  <a:pt x="173782" y="55816"/>
                  <a:pt x="190500" y="50800"/>
                </a:cubicBezTo>
                <a:cubicBezTo>
                  <a:pt x="216145" y="43107"/>
                  <a:pt x="241300" y="33867"/>
                  <a:pt x="266700" y="25400"/>
                </a:cubicBezTo>
                <a:cubicBezTo>
                  <a:pt x="279400" y="21167"/>
                  <a:pt x="291813" y="15947"/>
                  <a:pt x="304800" y="12700"/>
                </a:cubicBezTo>
                <a:lnTo>
                  <a:pt x="355600" y="0"/>
                </a:lnTo>
                <a:cubicBezTo>
                  <a:pt x="410633" y="4233"/>
                  <a:pt x="466180" y="4092"/>
                  <a:pt x="520700" y="12700"/>
                </a:cubicBezTo>
                <a:cubicBezTo>
                  <a:pt x="547146" y="16876"/>
                  <a:pt x="571500" y="29633"/>
                  <a:pt x="596900" y="38100"/>
                </a:cubicBezTo>
                <a:lnTo>
                  <a:pt x="635000" y="50800"/>
                </a:lnTo>
                <a:cubicBezTo>
                  <a:pt x="651933" y="76200"/>
                  <a:pt x="676147" y="98040"/>
                  <a:pt x="685800" y="127000"/>
                </a:cubicBezTo>
                <a:cubicBezTo>
                  <a:pt x="690033" y="139700"/>
                  <a:pt x="692513" y="153126"/>
                  <a:pt x="698500" y="165100"/>
                </a:cubicBezTo>
                <a:cubicBezTo>
                  <a:pt x="705326" y="178752"/>
                  <a:pt x="717074" y="189548"/>
                  <a:pt x="723900" y="203200"/>
                </a:cubicBezTo>
                <a:cubicBezTo>
                  <a:pt x="729887" y="215174"/>
                  <a:pt x="730613" y="229326"/>
                  <a:pt x="736600" y="241300"/>
                </a:cubicBezTo>
                <a:cubicBezTo>
                  <a:pt x="743426" y="254952"/>
                  <a:pt x="755174" y="265748"/>
                  <a:pt x="762000" y="279400"/>
                </a:cubicBezTo>
                <a:cubicBezTo>
                  <a:pt x="767987" y="291374"/>
                  <a:pt x="768713" y="305526"/>
                  <a:pt x="774700" y="317500"/>
                </a:cubicBezTo>
                <a:cubicBezTo>
                  <a:pt x="788041" y="344183"/>
                  <a:pt x="815219" y="375826"/>
                  <a:pt x="838200" y="393700"/>
                </a:cubicBezTo>
                <a:cubicBezTo>
                  <a:pt x="887974" y="432413"/>
                  <a:pt x="901913" y="443404"/>
                  <a:pt x="952500" y="457200"/>
                </a:cubicBezTo>
                <a:cubicBezTo>
                  <a:pt x="986179" y="466385"/>
                  <a:pt x="1054100" y="482600"/>
                  <a:pt x="1054100" y="482600"/>
                </a:cubicBezTo>
                <a:cubicBezTo>
                  <a:pt x="1121833" y="478367"/>
                  <a:pt x="1190265" y="480484"/>
                  <a:pt x="1257300" y="469900"/>
                </a:cubicBezTo>
                <a:cubicBezTo>
                  <a:pt x="1272377" y="467519"/>
                  <a:pt x="1285349" y="455987"/>
                  <a:pt x="1295400" y="444500"/>
                </a:cubicBezTo>
                <a:cubicBezTo>
                  <a:pt x="1315502" y="421526"/>
                  <a:pt x="1336547" y="397260"/>
                  <a:pt x="1346200" y="368300"/>
                </a:cubicBezTo>
                <a:cubicBezTo>
                  <a:pt x="1356529" y="337312"/>
                  <a:pt x="1359681" y="316719"/>
                  <a:pt x="1384300" y="292100"/>
                </a:cubicBezTo>
                <a:cubicBezTo>
                  <a:pt x="1429445" y="246955"/>
                  <a:pt x="1422400" y="290311"/>
                  <a:pt x="1422400" y="241300"/>
                </a:cubicBezTo>
              </a:path>
            </a:pathLst>
          </a:custGeom>
          <a:ln w="38100" cmpd="sng">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cs typeface="Arial" charset="0"/>
            </a:endParaRPr>
          </a:p>
        </p:txBody>
      </p:sp>
      <p:sp>
        <p:nvSpPr>
          <p:cNvPr id="3" name="TextBox 2"/>
          <p:cNvSpPr txBox="1"/>
          <p:nvPr/>
        </p:nvSpPr>
        <p:spPr>
          <a:xfrm>
            <a:off x="421480" y="1653683"/>
            <a:ext cx="8580362" cy="369332"/>
          </a:xfrm>
          <a:prstGeom prst="rect">
            <a:avLst/>
          </a:prstGeom>
          <a:noFill/>
        </p:spPr>
        <p:txBody>
          <a:bodyPr wrap="none" rtlCol="0">
            <a:spAutoFit/>
          </a:bodyPr>
          <a:lstStyle/>
          <a:p>
            <a:r>
              <a:rPr lang="en-US" sz="1800" b="1" i="1" dirty="0" smtClean="0">
                <a:solidFill>
                  <a:srgbClr val="FF0000"/>
                </a:solidFill>
                <a:effectLst/>
              </a:rPr>
              <a:t>K. Binder, S. </a:t>
            </a:r>
            <a:r>
              <a:rPr lang="en-US" sz="1800" b="1" i="1" dirty="0" err="1" smtClean="0">
                <a:solidFill>
                  <a:srgbClr val="FF0000"/>
                </a:solidFill>
                <a:effectLst/>
              </a:rPr>
              <a:t>Sengupta</a:t>
            </a:r>
            <a:r>
              <a:rPr lang="en-US" sz="1800" b="1" i="1" dirty="0" smtClean="0">
                <a:solidFill>
                  <a:srgbClr val="FF0000"/>
                </a:solidFill>
                <a:effectLst/>
              </a:rPr>
              <a:t>, P. </a:t>
            </a:r>
            <a:r>
              <a:rPr lang="en-US" sz="1800" b="1" i="1" dirty="0" err="1" smtClean="0">
                <a:solidFill>
                  <a:srgbClr val="FF0000"/>
                </a:solidFill>
                <a:effectLst/>
              </a:rPr>
              <a:t>Nielaba</a:t>
            </a:r>
            <a:r>
              <a:rPr lang="en-US" sz="1800" b="1" i="1" dirty="0" smtClean="0">
                <a:solidFill>
                  <a:srgbClr val="FF0000"/>
                </a:solidFill>
                <a:effectLst/>
              </a:rPr>
              <a:t>, J. Phys.: </a:t>
            </a:r>
            <a:r>
              <a:rPr lang="en-US" sz="1800" b="1" i="1" dirty="0" err="1" smtClean="0">
                <a:solidFill>
                  <a:srgbClr val="FF0000"/>
                </a:solidFill>
                <a:effectLst/>
              </a:rPr>
              <a:t>Condens</a:t>
            </a:r>
            <a:r>
              <a:rPr lang="en-US" sz="1800" b="1" i="1" dirty="0" smtClean="0">
                <a:solidFill>
                  <a:srgbClr val="FF0000"/>
                </a:solidFill>
                <a:effectLst/>
              </a:rPr>
              <a:t>. Matter 14, 2323 (2002))</a:t>
            </a:r>
            <a:endParaRPr lang="ru-RU" sz="1800" b="1" i="1" dirty="0">
              <a:solidFill>
                <a:srgbClr val="FF0000"/>
              </a:solidFill>
              <a:effectLst/>
            </a:endParaRPr>
          </a:p>
        </p:txBody>
      </p:sp>
      <p:sp>
        <p:nvSpPr>
          <p:cNvPr id="8" name="TextBox 7"/>
          <p:cNvSpPr txBox="1"/>
          <p:nvPr/>
        </p:nvSpPr>
        <p:spPr>
          <a:xfrm>
            <a:off x="457200" y="2181603"/>
            <a:ext cx="1693092" cy="400110"/>
          </a:xfrm>
          <a:prstGeom prst="rect">
            <a:avLst/>
          </a:prstGeom>
          <a:noFill/>
        </p:spPr>
        <p:txBody>
          <a:bodyPr wrap="none" rtlCol="0">
            <a:spAutoFit/>
          </a:bodyPr>
          <a:lstStyle/>
          <a:p>
            <a:r>
              <a:rPr lang="ru-RU" sz="2000" b="1" i="1" dirty="0" smtClean="0">
                <a:solidFill>
                  <a:srgbClr val="00B050"/>
                </a:solidFill>
                <a:effectLst/>
              </a:rPr>
              <a:t>1. </a:t>
            </a:r>
            <a:r>
              <a:rPr lang="en-US" sz="2000" b="1" i="1" dirty="0" smtClean="0">
                <a:solidFill>
                  <a:srgbClr val="00B050"/>
                </a:solidFill>
                <a:effectLst/>
              </a:rPr>
              <a:t>Isotherms</a:t>
            </a:r>
            <a:endParaRPr lang="ru-RU" sz="2000" b="1" i="1" dirty="0">
              <a:solidFill>
                <a:srgbClr val="00B050"/>
              </a:solidFill>
              <a:effectLst/>
            </a:endParaRPr>
          </a:p>
        </p:txBody>
      </p:sp>
      <p:sp>
        <p:nvSpPr>
          <p:cNvPr id="13" name="TextBox 12"/>
          <p:cNvSpPr txBox="1"/>
          <p:nvPr/>
        </p:nvSpPr>
        <p:spPr>
          <a:xfrm>
            <a:off x="519300" y="5344975"/>
            <a:ext cx="7836441" cy="646331"/>
          </a:xfrm>
          <a:prstGeom prst="rect">
            <a:avLst/>
          </a:prstGeom>
          <a:noFill/>
        </p:spPr>
        <p:txBody>
          <a:bodyPr wrap="none" rtlCol="0">
            <a:spAutoFit/>
          </a:bodyPr>
          <a:lstStyle/>
          <a:p>
            <a:r>
              <a:rPr lang="en-US" sz="1800" b="1" i="1" dirty="0" smtClean="0">
                <a:solidFill>
                  <a:schemeClr val="tx2"/>
                </a:solidFill>
                <a:effectLst/>
              </a:rPr>
              <a:t>Qualitative view of the isotherms according to the BKTNY theory (left) </a:t>
            </a:r>
          </a:p>
          <a:p>
            <a:r>
              <a:rPr lang="en-US" sz="1800" b="1" i="1" dirty="0" smtClean="0">
                <a:solidFill>
                  <a:schemeClr val="tx2"/>
                </a:solidFill>
                <a:effectLst/>
              </a:rPr>
              <a:t>and for the case of the first-order transition (right)</a:t>
            </a:r>
            <a:endParaRPr lang="ru-RU" sz="1800" b="1" i="1" dirty="0">
              <a:solidFill>
                <a:schemeClr val="tx2"/>
              </a:solidFill>
              <a:effectLst/>
            </a:endParaRPr>
          </a:p>
        </p:txBody>
      </p:sp>
    </p:spTree>
    <p:extLst>
      <p:ext uri="{BB962C8B-B14F-4D97-AF65-F5344CB8AC3E}">
        <p14:creationId xmlns:p14="http://schemas.microsoft.com/office/powerpoint/2010/main" val="19012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i="1" dirty="0" smtClean="0"/>
              <a:t>Melting scenarios in two-dimensions: First order versus continuous transition</a:t>
            </a:r>
            <a:endParaRPr lang="ru-RU" sz="2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9190" y="1142984"/>
            <a:ext cx="3429025" cy="240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5720" y="1714488"/>
            <a:ext cx="4466287" cy="830997"/>
          </a:xfrm>
          <a:prstGeom prst="rect">
            <a:avLst/>
          </a:prstGeom>
          <a:noFill/>
        </p:spPr>
        <p:txBody>
          <a:bodyPr wrap="square" rtlCol="0">
            <a:spAutoFit/>
          </a:bodyPr>
          <a:lstStyle/>
          <a:p>
            <a:pPr algn="just"/>
            <a:r>
              <a:rPr lang="en-US" i="1" dirty="0" smtClean="0">
                <a:solidFill>
                  <a:schemeClr val="tx2"/>
                </a:solidFill>
              </a:rPr>
              <a:t>2. A schematic diagram of the variation </a:t>
            </a:r>
          </a:p>
          <a:p>
            <a:pPr algn="just"/>
            <a:r>
              <a:rPr lang="en-US" i="1" dirty="0" smtClean="0">
                <a:solidFill>
                  <a:schemeClr val="tx2"/>
                </a:solidFill>
              </a:rPr>
              <a:t>of the bond-</a:t>
            </a:r>
            <a:r>
              <a:rPr lang="en-US" i="1" dirty="0" err="1" smtClean="0">
                <a:solidFill>
                  <a:schemeClr val="tx2"/>
                </a:solidFill>
              </a:rPr>
              <a:t>orientational</a:t>
            </a:r>
            <a:r>
              <a:rPr lang="en-US" i="1" dirty="0" smtClean="0">
                <a:solidFill>
                  <a:schemeClr val="tx2"/>
                </a:solidFill>
              </a:rPr>
              <a:t> order parameter</a:t>
            </a:r>
          </a:p>
          <a:p>
            <a:pPr algn="just"/>
            <a:r>
              <a:rPr lang="en-US" i="1" dirty="0" smtClean="0">
                <a:solidFill>
                  <a:schemeClr val="tx2"/>
                </a:solidFill>
              </a:rPr>
              <a:t>expected in the case of the first-order transition</a:t>
            </a:r>
            <a:endParaRPr lang="ru-RU" i="1" dirty="0">
              <a:solidFill>
                <a:schemeClr val="tx2"/>
              </a:solidFill>
            </a:endParaRPr>
          </a:p>
        </p:txBody>
      </p:sp>
      <p:pic>
        <p:nvPicPr>
          <p:cNvPr id="72707" name="Picture 3"/>
          <p:cNvPicPr>
            <a:picLocks noChangeAspect="1" noChangeArrowheads="1"/>
          </p:cNvPicPr>
          <p:nvPr/>
        </p:nvPicPr>
        <p:blipFill>
          <a:blip r:embed="rId3"/>
          <a:srcRect/>
          <a:stretch>
            <a:fillRect/>
          </a:stretch>
        </p:blipFill>
        <p:spPr bwMode="auto">
          <a:xfrm>
            <a:off x="1714480" y="4214818"/>
            <a:ext cx="6072230" cy="1459989"/>
          </a:xfrm>
          <a:prstGeom prst="rect">
            <a:avLst/>
          </a:prstGeom>
          <a:noFill/>
          <a:ln w="9525">
            <a:noFill/>
            <a:miter lim="800000"/>
            <a:headEnd/>
            <a:tailEnd/>
          </a:ln>
          <a:effectLst/>
        </p:spPr>
      </p:pic>
      <p:sp>
        <p:nvSpPr>
          <p:cNvPr id="8" name="TextBox 7"/>
          <p:cNvSpPr txBox="1"/>
          <p:nvPr/>
        </p:nvSpPr>
        <p:spPr>
          <a:xfrm>
            <a:off x="357158" y="3571876"/>
            <a:ext cx="8217314" cy="584775"/>
          </a:xfrm>
          <a:prstGeom prst="rect">
            <a:avLst/>
          </a:prstGeom>
          <a:noFill/>
        </p:spPr>
        <p:txBody>
          <a:bodyPr wrap="none" rtlCol="0">
            <a:spAutoFit/>
          </a:bodyPr>
          <a:lstStyle/>
          <a:p>
            <a:pPr algn="just"/>
            <a:r>
              <a:rPr lang="en-US" i="1" dirty="0" smtClean="0">
                <a:solidFill>
                  <a:schemeClr val="tx2"/>
                </a:solidFill>
              </a:rPr>
              <a:t>3.The schematic behaviors of the logarithms of the bond-order correlation function (blue) </a:t>
            </a:r>
          </a:p>
          <a:p>
            <a:pPr algn="just"/>
            <a:r>
              <a:rPr lang="en-US" i="1" dirty="0" smtClean="0">
                <a:solidFill>
                  <a:schemeClr val="tx2"/>
                </a:solidFill>
              </a:rPr>
              <a:t>and the translational correlation </a:t>
            </a:r>
            <a:r>
              <a:rPr lang="en-US" dirty="0" smtClean="0">
                <a:solidFill>
                  <a:schemeClr val="tx2"/>
                </a:solidFill>
              </a:rPr>
              <a:t>function</a:t>
            </a:r>
            <a:r>
              <a:rPr lang="en-US" i="1" dirty="0" smtClean="0">
                <a:solidFill>
                  <a:schemeClr val="tx2"/>
                </a:solidFill>
              </a:rPr>
              <a:t> (purple).</a:t>
            </a:r>
            <a:endParaRPr lang="ru-RU" dirty="0">
              <a:solidFill>
                <a:schemeClr val="tx2"/>
              </a:solidFill>
            </a:endParaRPr>
          </a:p>
        </p:txBody>
      </p:sp>
      <p:sp>
        <p:nvSpPr>
          <p:cNvPr id="9" name="TextBox 8"/>
          <p:cNvSpPr txBox="1"/>
          <p:nvPr/>
        </p:nvSpPr>
        <p:spPr>
          <a:xfrm>
            <a:off x="1857356" y="5643578"/>
            <a:ext cx="1747593" cy="338554"/>
          </a:xfrm>
          <a:prstGeom prst="rect">
            <a:avLst/>
          </a:prstGeom>
          <a:noFill/>
        </p:spPr>
        <p:txBody>
          <a:bodyPr wrap="none" rtlCol="0">
            <a:spAutoFit/>
          </a:bodyPr>
          <a:lstStyle/>
          <a:p>
            <a:r>
              <a:rPr lang="en-US" i="1" dirty="0" smtClean="0">
                <a:solidFill>
                  <a:schemeClr val="tx2"/>
                </a:solidFill>
              </a:rPr>
              <a:t>triangular crystal</a:t>
            </a:r>
            <a:endParaRPr lang="ru-RU" i="1" dirty="0">
              <a:solidFill>
                <a:schemeClr val="tx2"/>
              </a:solidFill>
            </a:endParaRPr>
          </a:p>
        </p:txBody>
      </p:sp>
      <p:sp>
        <p:nvSpPr>
          <p:cNvPr id="10" name="TextBox 9"/>
          <p:cNvSpPr txBox="1"/>
          <p:nvPr/>
        </p:nvSpPr>
        <p:spPr>
          <a:xfrm>
            <a:off x="4000496" y="5643578"/>
            <a:ext cx="1449436" cy="338554"/>
          </a:xfrm>
          <a:prstGeom prst="rect">
            <a:avLst/>
          </a:prstGeom>
          <a:noFill/>
        </p:spPr>
        <p:txBody>
          <a:bodyPr wrap="none" rtlCol="0">
            <a:spAutoFit/>
          </a:bodyPr>
          <a:lstStyle/>
          <a:p>
            <a:r>
              <a:rPr lang="en-US" i="1" dirty="0" err="1" smtClean="0">
                <a:solidFill>
                  <a:schemeClr val="tx2"/>
                </a:solidFill>
              </a:rPr>
              <a:t>hexatic</a:t>
            </a:r>
            <a:r>
              <a:rPr lang="en-US" i="1" dirty="0" smtClean="0">
                <a:solidFill>
                  <a:schemeClr val="tx2"/>
                </a:solidFill>
              </a:rPr>
              <a:t> phase</a:t>
            </a:r>
            <a:endParaRPr lang="ru-RU" i="1" dirty="0">
              <a:solidFill>
                <a:schemeClr val="tx2"/>
              </a:solidFill>
            </a:endParaRPr>
          </a:p>
        </p:txBody>
      </p:sp>
      <p:sp>
        <p:nvSpPr>
          <p:cNvPr id="11" name="TextBox 10"/>
          <p:cNvSpPr txBox="1"/>
          <p:nvPr/>
        </p:nvSpPr>
        <p:spPr>
          <a:xfrm>
            <a:off x="6072198" y="5643578"/>
            <a:ext cx="1481496" cy="338554"/>
          </a:xfrm>
          <a:prstGeom prst="rect">
            <a:avLst/>
          </a:prstGeom>
          <a:noFill/>
        </p:spPr>
        <p:txBody>
          <a:bodyPr wrap="none" rtlCol="0">
            <a:spAutoFit/>
          </a:bodyPr>
          <a:lstStyle/>
          <a:p>
            <a:r>
              <a:rPr lang="en-US" i="1" dirty="0" smtClean="0">
                <a:solidFill>
                  <a:schemeClr val="tx2"/>
                </a:solidFill>
              </a:rPr>
              <a:t>isotropic liquid</a:t>
            </a:r>
            <a:endParaRPr lang="ru-RU" i="1" dirty="0">
              <a:solidFill>
                <a:schemeClr val="tx2"/>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650857"/>
          </a:xfrm>
        </p:spPr>
        <p:txBody>
          <a:bodyPr/>
          <a:lstStyle/>
          <a:p>
            <a:pPr algn="just"/>
            <a:r>
              <a:rPr lang="en-US" sz="1800" b="1" i="1" dirty="0">
                <a:solidFill>
                  <a:srgbClr val="0033CC"/>
                </a:solidFill>
              </a:rPr>
              <a:t>Phase diagram of the 2D core-softened system – effect of the potential softness(D.E. </a:t>
            </a:r>
            <a:r>
              <a:rPr lang="en-US" sz="1800" b="1" i="1" dirty="0" err="1">
                <a:solidFill>
                  <a:srgbClr val="0033CC"/>
                </a:solidFill>
              </a:rPr>
              <a:t>Dudalov</a:t>
            </a:r>
            <a:r>
              <a:rPr lang="en-US" sz="1800" b="1" i="1" dirty="0">
                <a:solidFill>
                  <a:srgbClr val="0033CC"/>
                </a:solidFill>
              </a:rPr>
              <a:t>, </a:t>
            </a:r>
            <a:r>
              <a:rPr lang="en-US" sz="1800" b="1" i="1" dirty="0" err="1">
                <a:solidFill>
                  <a:srgbClr val="0033CC"/>
                </a:solidFill>
              </a:rPr>
              <a:t>Yu.D</a:t>
            </a:r>
            <a:r>
              <a:rPr lang="en-US" sz="1800" b="1" i="1" dirty="0">
                <a:solidFill>
                  <a:srgbClr val="0033CC"/>
                </a:solidFill>
              </a:rPr>
              <a:t>. </a:t>
            </a:r>
            <a:r>
              <a:rPr lang="en-US" sz="1800" b="1" i="1" dirty="0" err="1">
                <a:solidFill>
                  <a:srgbClr val="0033CC"/>
                </a:solidFill>
              </a:rPr>
              <a:t>Fomin</a:t>
            </a:r>
            <a:r>
              <a:rPr lang="en-US" sz="1800" b="1" i="1" dirty="0">
                <a:solidFill>
                  <a:srgbClr val="0033CC"/>
                </a:solidFill>
              </a:rPr>
              <a:t>, E.N. </a:t>
            </a:r>
            <a:r>
              <a:rPr lang="en-US" sz="1800" b="1" i="1" dirty="0" err="1">
                <a:solidFill>
                  <a:srgbClr val="0033CC"/>
                </a:solidFill>
              </a:rPr>
              <a:t>Tsiok</a:t>
            </a:r>
            <a:r>
              <a:rPr lang="en-US" sz="1800" b="1" i="1" dirty="0">
                <a:solidFill>
                  <a:srgbClr val="0033CC"/>
                </a:solidFill>
              </a:rPr>
              <a:t>, and V.N. </a:t>
            </a:r>
            <a:r>
              <a:rPr lang="en-US" sz="1800" b="1" i="1" dirty="0" err="1">
                <a:solidFill>
                  <a:srgbClr val="0033CC"/>
                </a:solidFill>
              </a:rPr>
              <a:t>Ryzhov</a:t>
            </a:r>
            <a:r>
              <a:rPr lang="en-US" sz="1800" b="1" i="1" dirty="0">
                <a:solidFill>
                  <a:srgbClr val="0033CC"/>
                </a:solidFill>
              </a:rPr>
              <a:t>, Journal of Physics: Conference Series 510, 012016 (2014); Soft Matter 10, 4966 (2014); J. Chem. </a:t>
            </a:r>
            <a:r>
              <a:rPr lang="en-US" sz="1800" b="1" i="1" dirty="0" smtClean="0">
                <a:solidFill>
                  <a:srgbClr val="0033CC"/>
                </a:solidFill>
              </a:rPr>
              <a:t>Phys.141,18C522 </a:t>
            </a:r>
            <a:r>
              <a:rPr lang="en-US" sz="1800" b="1" i="1" dirty="0">
                <a:solidFill>
                  <a:srgbClr val="0033CC"/>
                </a:solidFill>
              </a:rPr>
              <a:t>(2014)).</a:t>
            </a:r>
            <a:r>
              <a:rPr lang="en-US" sz="2800" b="1" i="1" dirty="0">
                <a:solidFill>
                  <a:srgbClr val="0033CC"/>
                </a:solidFill>
              </a:rPr>
              <a:t/>
            </a:r>
            <a:br>
              <a:rPr lang="en-US" sz="2800" b="1" i="1" dirty="0">
                <a:solidFill>
                  <a:srgbClr val="0033CC"/>
                </a:solidFill>
              </a:rPr>
            </a:br>
            <a:endParaRPr lang="ru-RU" sz="2800" dirty="0"/>
          </a:p>
        </p:txBody>
      </p:sp>
      <p:sp>
        <p:nvSpPr>
          <p:cNvPr id="3" name="TextBox 2"/>
          <p:cNvSpPr txBox="1"/>
          <p:nvPr/>
        </p:nvSpPr>
        <p:spPr>
          <a:xfrm>
            <a:off x="27538" y="2132856"/>
            <a:ext cx="5643602" cy="1200329"/>
          </a:xfrm>
          <a:prstGeom prst="rect">
            <a:avLst/>
          </a:prstGeom>
          <a:noFill/>
        </p:spPr>
        <p:txBody>
          <a:bodyPr wrap="square" rtlCol="0">
            <a:spAutoFit/>
          </a:bodyPr>
          <a:lstStyle/>
          <a:p>
            <a:pPr algn="just"/>
            <a:r>
              <a:rPr lang="en-US" sz="1800" i="1" dirty="0" smtClean="0">
                <a:solidFill>
                  <a:schemeClr val="tx2"/>
                </a:solidFill>
                <a:effectLst/>
              </a:rPr>
              <a:t>Helmholtz free energy calculations for different phases and a common tangent to them (D. </a:t>
            </a:r>
            <a:r>
              <a:rPr lang="en-US" sz="1800" i="1" dirty="0" err="1" smtClean="0">
                <a:solidFill>
                  <a:schemeClr val="tx2"/>
                </a:solidFill>
                <a:effectLst/>
              </a:rPr>
              <a:t>Frenkel</a:t>
            </a:r>
            <a:r>
              <a:rPr lang="en-US" sz="1800" i="1" dirty="0" smtClean="0">
                <a:solidFill>
                  <a:schemeClr val="tx2"/>
                </a:solidFill>
                <a:effectLst/>
              </a:rPr>
              <a:t> and B. </a:t>
            </a:r>
            <a:r>
              <a:rPr lang="en-US" sz="1800" i="1" dirty="0" err="1" smtClean="0">
                <a:solidFill>
                  <a:schemeClr val="tx2"/>
                </a:solidFill>
                <a:effectLst/>
              </a:rPr>
              <a:t>Smit</a:t>
            </a:r>
            <a:r>
              <a:rPr lang="en-US" sz="1800" i="1" dirty="0" smtClean="0">
                <a:solidFill>
                  <a:schemeClr val="tx2"/>
                </a:solidFill>
                <a:effectLst/>
              </a:rPr>
              <a:t>, Understanding Molecular Simulation (Academic, New York, 2002))</a:t>
            </a:r>
            <a:endParaRPr lang="ru-RU" sz="1800" i="1" dirty="0">
              <a:solidFill>
                <a:schemeClr val="tx2"/>
              </a:solidFill>
              <a:effectLst/>
            </a:endParaRPr>
          </a:p>
        </p:txBody>
      </p:sp>
      <p:pic>
        <p:nvPicPr>
          <p:cNvPr id="7" name="Рисунок 6"/>
          <p:cNvPicPr>
            <a:picLocks noChangeAspect="1"/>
          </p:cNvPicPr>
          <p:nvPr/>
        </p:nvPicPr>
        <p:blipFill>
          <a:blip r:embed="rId2"/>
          <a:stretch>
            <a:fillRect/>
          </a:stretch>
        </p:blipFill>
        <p:spPr>
          <a:xfrm>
            <a:off x="5643602" y="1212508"/>
            <a:ext cx="3139712" cy="2432515"/>
          </a:xfrm>
          <a:prstGeom prst="rect">
            <a:avLst/>
          </a:prstGeom>
        </p:spPr>
      </p:pic>
      <p:pic>
        <p:nvPicPr>
          <p:cNvPr id="8" name="Рисунок 7"/>
          <p:cNvPicPr>
            <a:picLocks noChangeAspect="1"/>
          </p:cNvPicPr>
          <p:nvPr/>
        </p:nvPicPr>
        <p:blipFill>
          <a:blip r:embed="rId3"/>
          <a:stretch>
            <a:fillRect/>
          </a:stretch>
        </p:blipFill>
        <p:spPr>
          <a:xfrm>
            <a:off x="323528" y="3861048"/>
            <a:ext cx="2769060" cy="2096686"/>
          </a:xfrm>
          <a:prstGeom prst="rect">
            <a:avLst/>
          </a:prstGeom>
        </p:spPr>
      </p:pic>
      <p:pic>
        <p:nvPicPr>
          <p:cNvPr id="9" name="Рисунок 8"/>
          <p:cNvPicPr>
            <a:picLocks noChangeAspect="1"/>
          </p:cNvPicPr>
          <p:nvPr/>
        </p:nvPicPr>
        <p:blipFill>
          <a:blip r:embed="rId4"/>
          <a:stretch>
            <a:fillRect/>
          </a:stretch>
        </p:blipFill>
        <p:spPr>
          <a:xfrm>
            <a:off x="2849339" y="3681548"/>
            <a:ext cx="3121508" cy="2170937"/>
          </a:xfrm>
          <a:prstGeom prst="rect">
            <a:avLst/>
          </a:prstGeom>
        </p:spPr>
      </p:pic>
      <p:pic>
        <p:nvPicPr>
          <p:cNvPr id="10" name="Рисунок 9"/>
          <p:cNvPicPr>
            <a:picLocks noChangeAspect="1"/>
          </p:cNvPicPr>
          <p:nvPr/>
        </p:nvPicPr>
        <p:blipFill>
          <a:blip r:embed="rId5"/>
          <a:stretch>
            <a:fillRect/>
          </a:stretch>
        </p:blipFill>
        <p:spPr>
          <a:xfrm>
            <a:off x="5970847" y="3657198"/>
            <a:ext cx="2999362" cy="2195287"/>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7813"/>
            <a:ext cx="8229600" cy="865171"/>
          </a:xfrm>
        </p:spPr>
        <p:txBody>
          <a:bodyPr/>
          <a:lstStyle/>
          <a:p>
            <a:r>
              <a:rPr lang="en-US" sz="2800" b="1" i="1" dirty="0" smtClean="0">
                <a:solidFill>
                  <a:srgbClr val="0033CC"/>
                </a:solidFill>
              </a:rPr>
              <a:t>Melting transition in core-softened system </a:t>
            </a:r>
            <a:r>
              <a:rPr lang="en-US" sz="2800" b="1" i="1" dirty="0">
                <a:solidFill>
                  <a:srgbClr val="0033CC"/>
                </a:solidFill>
              </a:rPr>
              <a:t>- effect of the potential softness</a:t>
            </a:r>
            <a:endParaRPr lang="ru-RU" sz="2800" i="1" dirty="0"/>
          </a:p>
        </p:txBody>
      </p:sp>
      <p:sp>
        <p:nvSpPr>
          <p:cNvPr id="12" name="TextBox 11"/>
          <p:cNvSpPr txBox="1"/>
          <p:nvPr/>
        </p:nvSpPr>
        <p:spPr>
          <a:xfrm>
            <a:off x="323528" y="4929198"/>
            <a:ext cx="4207453" cy="923330"/>
          </a:xfrm>
          <a:prstGeom prst="rect">
            <a:avLst/>
          </a:prstGeom>
          <a:noFill/>
        </p:spPr>
        <p:txBody>
          <a:bodyPr wrap="square" rtlCol="0">
            <a:spAutoFit/>
          </a:bodyPr>
          <a:lstStyle/>
          <a:p>
            <a:pPr algn="just"/>
            <a:r>
              <a:rPr lang="en-US" sz="1800" b="1" i="1" dirty="0" smtClean="0">
                <a:solidFill>
                  <a:schemeClr val="tx2"/>
                </a:solidFill>
                <a:effectLst/>
              </a:rPr>
              <a:t>Low temperature isotherms for </a:t>
            </a:r>
            <a:r>
              <a:rPr lang="en-US" sz="1800" b="1" i="1" dirty="0" smtClean="0">
                <a:solidFill>
                  <a:schemeClr val="tx2"/>
                </a:solidFill>
                <a:effectLst/>
                <a:latin typeface="Symbol" panose="05050102010706020507" pitchFamily="18" charset="2"/>
              </a:rPr>
              <a:t>s=1.35  </a:t>
            </a:r>
            <a:r>
              <a:rPr lang="en-US" sz="1800" b="1" i="1" dirty="0" smtClean="0">
                <a:solidFill>
                  <a:schemeClr val="tx2"/>
                </a:solidFill>
                <a:effectLst/>
                <a:latin typeface="+mn-lt"/>
              </a:rPr>
              <a:t>and </a:t>
            </a:r>
            <a:r>
              <a:rPr lang="en-US" sz="1800" b="1" i="1" dirty="0" smtClean="0">
                <a:solidFill>
                  <a:schemeClr val="tx2"/>
                </a:solidFill>
                <a:effectLst/>
                <a:latin typeface="Symbol" panose="05050102010706020507" pitchFamily="18" charset="2"/>
              </a:rPr>
              <a:t>s=1.55</a:t>
            </a:r>
            <a:r>
              <a:rPr lang="en-US" sz="1800" b="1" i="1" dirty="0" smtClean="0">
                <a:solidFill>
                  <a:schemeClr val="tx2"/>
                </a:solidFill>
                <a:effectLst/>
              </a:rPr>
              <a:t> - 2 continuous and first-order transitions </a:t>
            </a:r>
            <a:endParaRPr lang="ru-RU" sz="1800" b="1" i="1" dirty="0">
              <a:solidFill>
                <a:schemeClr val="tx2"/>
              </a:solidFill>
              <a:effectLst/>
            </a:endParaRPr>
          </a:p>
        </p:txBody>
      </p:sp>
      <p:sp>
        <p:nvSpPr>
          <p:cNvPr id="13" name="TextBox 12"/>
          <p:cNvSpPr txBox="1"/>
          <p:nvPr/>
        </p:nvSpPr>
        <p:spPr>
          <a:xfrm>
            <a:off x="5073920" y="4929198"/>
            <a:ext cx="3890809" cy="646331"/>
          </a:xfrm>
          <a:prstGeom prst="rect">
            <a:avLst/>
          </a:prstGeom>
          <a:noFill/>
        </p:spPr>
        <p:txBody>
          <a:bodyPr wrap="none" rtlCol="0">
            <a:spAutoFit/>
          </a:bodyPr>
          <a:lstStyle/>
          <a:p>
            <a:r>
              <a:rPr lang="en-US" sz="1800" b="1" i="1" dirty="0" smtClean="0">
                <a:solidFill>
                  <a:srgbClr val="FF0000"/>
                </a:solidFill>
                <a:effectLst/>
              </a:rPr>
              <a:t>High temperature isotherms –</a:t>
            </a:r>
          </a:p>
          <a:p>
            <a:r>
              <a:rPr lang="en-US" sz="1800" b="1" i="1" dirty="0" smtClean="0">
                <a:solidFill>
                  <a:srgbClr val="FF0000"/>
                </a:solidFill>
                <a:effectLst/>
              </a:rPr>
              <a:t>- liquid-solid first order transition </a:t>
            </a:r>
            <a:endParaRPr lang="ru-RU" sz="1800" b="1" i="1" dirty="0">
              <a:solidFill>
                <a:srgbClr val="FF0000"/>
              </a:solidFill>
              <a:effectLst/>
            </a:endParaRPr>
          </a:p>
        </p:txBody>
      </p:sp>
      <p:pic>
        <p:nvPicPr>
          <p:cNvPr id="3" name="Рисунок 2"/>
          <p:cNvPicPr>
            <a:picLocks noChangeAspect="1"/>
          </p:cNvPicPr>
          <p:nvPr/>
        </p:nvPicPr>
        <p:blipFill>
          <a:blip r:embed="rId2"/>
          <a:stretch>
            <a:fillRect/>
          </a:stretch>
        </p:blipFill>
        <p:spPr>
          <a:xfrm>
            <a:off x="0" y="1844824"/>
            <a:ext cx="3362275" cy="2545858"/>
          </a:xfrm>
          <a:prstGeom prst="rect">
            <a:avLst/>
          </a:prstGeom>
        </p:spPr>
      </p:pic>
      <p:pic>
        <p:nvPicPr>
          <p:cNvPr id="4" name="Рисунок 3"/>
          <p:cNvPicPr>
            <a:picLocks noChangeAspect="1"/>
          </p:cNvPicPr>
          <p:nvPr/>
        </p:nvPicPr>
        <p:blipFill>
          <a:blip r:embed="rId3"/>
          <a:stretch>
            <a:fillRect/>
          </a:stretch>
        </p:blipFill>
        <p:spPr>
          <a:xfrm>
            <a:off x="2627784" y="1781495"/>
            <a:ext cx="3385852" cy="2595276"/>
          </a:xfrm>
          <a:prstGeom prst="rect">
            <a:avLst/>
          </a:prstGeom>
        </p:spPr>
      </p:pic>
      <p:pic>
        <p:nvPicPr>
          <p:cNvPr id="5" name="Рисунок 4"/>
          <p:cNvPicPr>
            <a:picLocks noChangeAspect="1"/>
          </p:cNvPicPr>
          <p:nvPr/>
        </p:nvPicPr>
        <p:blipFill>
          <a:blip r:embed="rId4"/>
          <a:stretch>
            <a:fillRect/>
          </a:stretch>
        </p:blipFill>
        <p:spPr>
          <a:xfrm>
            <a:off x="5818241" y="1859711"/>
            <a:ext cx="3146488" cy="2360812"/>
          </a:xfrm>
          <a:prstGeom prst="rect">
            <a:avLst/>
          </a:prstGeom>
        </p:spPr>
      </p:pic>
    </p:spTree>
    <p:extLst>
      <p:ext uri="{BB962C8B-B14F-4D97-AF65-F5344CB8AC3E}">
        <p14:creationId xmlns:p14="http://schemas.microsoft.com/office/powerpoint/2010/main" val="3196438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846931"/>
          </a:xfrm>
        </p:spPr>
        <p:txBody>
          <a:bodyPr/>
          <a:lstStyle/>
          <a:p>
            <a:pPr algn="ctr"/>
            <a:r>
              <a:rPr lang="en-US" sz="2800" b="1" i="1" dirty="0" smtClean="0">
                <a:solidFill>
                  <a:srgbClr val="0033CC"/>
                </a:solidFill>
              </a:rPr>
              <a:t>Melting transition in core-softened system </a:t>
            </a:r>
            <a:endParaRPr lang="ru-RU" sz="2800" i="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96" y="1857364"/>
            <a:ext cx="4134037" cy="309634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103" y="2000240"/>
            <a:ext cx="4138223" cy="3071834"/>
          </a:xfrm>
          <a:prstGeom prst="rect">
            <a:avLst/>
          </a:prstGeom>
        </p:spPr>
      </p:pic>
      <p:sp>
        <p:nvSpPr>
          <p:cNvPr id="5" name="TextBox 4"/>
          <p:cNvSpPr txBox="1"/>
          <p:nvPr/>
        </p:nvSpPr>
        <p:spPr>
          <a:xfrm>
            <a:off x="0" y="5072074"/>
            <a:ext cx="4186567" cy="1077218"/>
          </a:xfrm>
          <a:prstGeom prst="rect">
            <a:avLst/>
          </a:prstGeom>
          <a:noFill/>
        </p:spPr>
        <p:txBody>
          <a:bodyPr wrap="square" rtlCol="0">
            <a:spAutoFit/>
          </a:bodyPr>
          <a:lstStyle/>
          <a:p>
            <a:r>
              <a:rPr lang="en-US" b="1" i="1" dirty="0" smtClean="0">
                <a:solidFill>
                  <a:schemeClr val="tx2"/>
                </a:solidFill>
                <a:effectLst/>
              </a:rPr>
              <a:t>Bond </a:t>
            </a:r>
            <a:r>
              <a:rPr lang="en-US" b="1" i="1" dirty="0" err="1" smtClean="0">
                <a:solidFill>
                  <a:schemeClr val="tx2"/>
                </a:solidFill>
                <a:effectLst/>
              </a:rPr>
              <a:t>orientational</a:t>
            </a:r>
            <a:r>
              <a:rPr lang="en-US" b="1" i="1" dirty="0" smtClean="0">
                <a:solidFill>
                  <a:schemeClr val="tx2"/>
                </a:solidFill>
                <a:effectLst/>
              </a:rPr>
              <a:t> order parameter as a function of density –continuous transition at  low densities and first-order transition at high densities</a:t>
            </a:r>
            <a:endParaRPr lang="ru-RU" b="1" i="1" dirty="0">
              <a:solidFill>
                <a:schemeClr val="tx2"/>
              </a:solidFill>
              <a:effectLst/>
            </a:endParaRPr>
          </a:p>
        </p:txBody>
      </p:sp>
      <p:sp>
        <p:nvSpPr>
          <p:cNvPr id="6" name="TextBox 5"/>
          <p:cNvSpPr txBox="1"/>
          <p:nvPr/>
        </p:nvSpPr>
        <p:spPr>
          <a:xfrm>
            <a:off x="4714876" y="5143512"/>
            <a:ext cx="4429124" cy="584775"/>
          </a:xfrm>
          <a:prstGeom prst="rect">
            <a:avLst/>
          </a:prstGeom>
          <a:noFill/>
        </p:spPr>
        <p:txBody>
          <a:bodyPr wrap="square" rtlCol="0">
            <a:spAutoFit/>
          </a:bodyPr>
          <a:lstStyle/>
          <a:p>
            <a:r>
              <a:rPr lang="en-US" b="1" i="1" dirty="0" smtClean="0">
                <a:solidFill>
                  <a:schemeClr val="tx2"/>
                </a:solidFill>
                <a:effectLst/>
              </a:rPr>
              <a:t>The translational and </a:t>
            </a:r>
            <a:r>
              <a:rPr lang="en-US" b="1" i="1" dirty="0" err="1" smtClean="0">
                <a:solidFill>
                  <a:schemeClr val="tx2"/>
                </a:solidFill>
                <a:effectLst/>
              </a:rPr>
              <a:t>orientational</a:t>
            </a:r>
            <a:r>
              <a:rPr lang="en-US" b="1" i="1" dirty="0" smtClean="0">
                <a:solidFill>
                  <a:schemeClr val="tx2"/>
                </a:solidFill>
                <a:effectLst/>
              </a:rPr>
              <a:t> order</a:t>
            </a:r>
          </a:p>
          <a:p>
            <a:r>
              <a:rPr lang="en-US" b="1" i="1" dirty="0" smtClean="0">
                <a:solidFill>
                  <a:schemeClr val="tx2"/>
                </a:solidFill>
                <a:effectLst/>
              </a:rPr>
              <a:t>parameters as functions of temperature. </a:t>
            </a:r>
            <a:endParaRPr lang="ru-RU" b="1" i="1" dirty="0">
              <a:solidFill>
                <a:schemeClr val="tx2"/>
              </a:solidFill>
              <a:effectLst/>
            </a:endParaRPr>
          </a:p>
        </p:txBody>
      </p:sp>
      <p:pic>
        <p:nvPicPr>
          <p:cNvPr id="72706" name="Picture 2"/>
          <p:cNvPicPr>
            <a:picLocks noChangeAspect="1" noChangeArrowheads="1"/>
          </p:cNvPicPr>
          <p:nvPr/>
        </p:nvPicPr>
        <p:blipFill>
          <a:blip r:embed="rId4"/>
          <a:srcRect/>
          <a:stretch>
            <a:fillRect/>
          </a:stretch>
        </p:blipFill>
        <p:spPr bwMode="auto">
          <a:xfrm>
            <a:off x="5500694" y="1214422"/>
            <a:ext cx="2071702" cy="575473"/>
          </a:xfrm>
          <a:prstGeom prst="rect">
            <a:avLst/>
          </a:prstGeom>
          <a:noFill/>
          <a:ln w="9525">
            <a:noFill/>
            <a:miter lim="800000"/>
            <a:headEnd/>
            <a:tailEnd/>
          </a:ln>
          <a:effectLst/>
        </p:spPr>
      </p:pic>
      <p:pic>
        <p:nvPicPr>
          <p:cNvPr id="72707" name="Picture 3"/>
          <p:cNvPicPr>
            <a:picLocks noChangeAspect="1" noChangeArrowheads="1"/>
          </p:cNvPicPr>
          <p:nvPr/>
        </p:nvPicPr>
        <p:blipFill>
          <a:blip r:embed="rId5"/>
          <a:srcRect/>
          <a:stretch>
            <a:fillRect/>
          </a:stretch>
        </p:blipFill>
        <p:spPr bwMode="auto">
          <a:xfrm>
            <a:off x="571471" y="1142984"/>
            <a:ext cx="4544016" cy="667853"/>
          </a:xfrm>
          <a:prstGeom prst="rect">
            <a:avLst/>
          </a:prstGeom>
          <a:noFill/>
          <a:ln w="9525">
            <a:noFill/>
            <a:miter lim="800000"/>
            <a:headEnd/>
            <a:tailEnd/>
          </a:ln>
          <a:effectLst/>
        </p:spPr>
      </p:pic>
    </p:spTree>
    <p:extLst>
      <p:ext uri="{BB962C8B-B14F-4D97-AF65-F5344CB8AC3E}">
        <p14:creationId xmlns:p14="http://schemas.microsoft.com/office/powerpoint/2010/main" val="3081613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227701"/>
          </a:xfrm>
        </p:spPr>
        <p:txBody>
          <a:bodyPr/>
          <a:lstStyle/>
          <a:p>
            <a:r>
              <a:rPr lang="en-US" sz="2800" b="1" i="1" dirty="0">
                <a:solidFill>
                  <a:srgbClr val="0033CC"/>
                </a:solidFill>
              </a:rPr>
              <a:t>Melting transition in core-softened system </a:t>
            </a:r>
            <a:r>
              <a:rPr lang="en-US" sz="2800" b="1" i="1" dirty="0" smtClean="0">
                <a:solidFill>
                  <a:srgbClr val="0033CC"/>
                </a:solidFill>
              </a:rPr>
              <a:t>– </a:t>
            </a:r>
            <a:r>
              <a:rPr lang="en-US" sz="2800" b="1" i="1" dirty="0" err="1" smtClean="0">
                <a:solidFill>
                  <a:srgbClr val="0033CC"/>
                </a:solidFill>
              </a:rPr>
              <a:t>orientational</a:t>
            </a:r>
            <a:r>
              <a:rPr lang="en-US" sz="2800" b="1" i="1" dirty="0" smtClean="0">
                <a:solidFill>
                  <a:srgbClr val="0033CC"/>
                </a:solidFill>
              </a:rPr>
              <a:t> and translational order parameters and correlation functions</a:t>
            </a:r>
            <a:endParaRPr lang="ru-RU" sz="2800" dirty="0"/>
          </a:p>
        </p:txBody>
      </p:sp>
      <p:pic>
        <p:nvPicPr>
          <p:cNvPr id="3" name="Рисунок 2"/>
          <p:cNvPicPr>
            <a:picLocks noChangeAspect="1"/>
          </p:cNvPicPr>
          <p:nvPr/>
        </p:nvPicPr>
        <p:blipFill>
          <a:blip r:embed="rId2"/>
          <a:stretch>
            <a:fillRect/>
          </a:stretch>
        </p:blipFill>
        <p:spPr>
          <a:xfrm>
            <a:off x="481820" y="1709210"/>
            <a:ext cx="4760524" cy="702896"/>
          </a:xfrm>
          <a:prstGeom prst="rect">
            <a:avLst/>
          </a:prstGeom>
        </p:spPr>
      </p:pic>
      <p:pic>
        <p:nvPicPr>
          <p:cNvPr id="4" name="Рисунок 3"/>
          <p:cNvPicPr>
            <a:picLocks noChangeAspect="1"/>
          </p:cNvPicPr>
          <p:nvPr/>
        </p:nvPicPr>
        <p:blipFill>
          <a:blip r:embed="rId3"/>
          <a:stretch>
            <a:fillRect/>
          </a:stretch>
        </p:blipFill>
        <p:spPr>
          <a:xfrm>
            <a:off x="5652120" y="1725349"/>
            <a:ext cx="2400108" cy="670618"/>
          </a:xfrm>
          <a:prstGeom prst="rect">
            <a:avLst/>
          </a:prstGeom>
        </p:spPr>
      </p:pic>
      <p:pic>
        <p:nvPicPr>
          <p:cNvPr id="5" name="Рисунок 4"/>
          <p:cNvPicPr>
            <a:picLocks noChangeAspect="1"/>
          </p:cNvPicPr>
          <p:nvPr/>
        </p:nvPicPr>
        <p:blipFill>
          <a:blip r:embed="rId4"/>
          <a:stretch>
            <a:fillRect/>
          </a:stretch>
        </p:blipFill>
        <p:spPr>
          <a:xfrm>
            <a:off x="396935" y="2507322"/>
            <a:ext cx="2662898" cy="586293"/>
          </a:xfrm>
          <a:prstGeom prst="rect">
            <a:avLst/>
          </a:prstGeom>
        </p:spPr>
      </p:pic>
      <p:sp>
        <p:nvSpPr>
          <p:cNvPr id="6" name="TextBox 5"/>
          <p:cNvSpPr txBox="1"/>
          <p:nvPr/>
        </p:nvSpPr>
        <p:spPr>
          <a:xfrm>
            <a:off x="3419872" y="2615802"/>
            <a:ext cx="793807" cy="369332"/>
          </a:xfrm>
          <a:prstGeom prst="rect">
            <a:avLst/>
          </a:prstGeom>
          <a:noFill/>
        </p:spPr>
        <p:txBody>
          <a:bodyPr wrap="none" rtlCol="0">
            <a:spAutoFit/>
          </a:bodyPr>
          <a:lstStyle/>
          <a:p>
            <a:r>
              <a:rPr lang="en-US" sz="1800" b="1" i="1" dirty="0" smtClean="0">
                <a:solidFill>
                  <a:schemeClr val="bg2"/>
                </a:solidFill>
                <a:effectLst/>
              </a:rPr>
              <a:t>n=6,T</a:t>
            </a:r>
            <a:endParaRPr lang="ru-RU" sz="1800" b="1" i="1" dirty="0">
              <a:solidFill>
                <a:schemeClr val="bg2"/>
              </a:solidFill>
              <a:effectLst/>
            </a:endParaRPr>
          </a:p>
        </p:txBody>
      </p:sp>
      <p:pic>
        <p:nvPicPr>
          <p:cNvPr id="7" name="Рисунок 6"/>
          <p:cNvPicPr>
            <a:picLocks noChangeAspect="1"/>
          </p:cNvPicPr>
          <p:nvPr/>
        </p:nvPicPr>
        <p:blipFill>
          <a:blip r:embed="rId5"/>
          <a:stretch>
            <a:fillRect/>
          </a:stretch>
        </p:blipFill>
        <p:spPr>
          <a:xfrm>
            <a:off x="44498" y="3168302"/>
            <a:ext cx="3015335" cy="2016224"/>
          </a:xfrm>
          <a:prstGeom prst="rect">
            <a:avLst/>
          </a:prstGeom>
        </p:spPr>
      </p:pic>
      <p:pic>
        <p:nvPicPr>
          <p:cNvPr id="8" name="Рисунок 7"/>
          <p:cNvPicPr>
            <a:picLocks noChangeAspect="1"/>
          </p:cNvPicPr>
          <p:nvPr/>
        </p:nvPicPr>
        <p:blipFill>
          <a:blip r:embed="rId6"/>
          <a:stretch>
            <a:fillRect/>
          </a:stretch>
        </p:blipFill>
        <p:spPr>
          <a:xfrm>
            <a:off x="2862082" y="3168302"/>
            <a:ext cx="3078754" cy="2168255"/>
          </a:xfrm>
          <a:prstGeom prst="rect">
            <a:avLst/>
          </a:prstGeom>
        </p:spPr>
      </p:pic>
      <p:pic>
        <p:nvPicPr>
          <p:cNvPr id="9" name="Рисунок 8"/>
          <p:cNvPicPr>
            <a:picLocks noChangeAspect="1"/>
          </p:cNvPicPr>
          <p:nvPr/>
        </p:nvPicPr>
        <p:blipFill>
          <a:blip r:embed="rId7"/>
          <a:stretch>
            <a:fillRect/>
          </a:stretch>
        </p:blipFill>
        <p:spPr>
          <a:xfrm>
            <a:off x="5877417" y="3182711"/>
            <a:ext cx="3208517" cy="1987406"/>
          </a:xfrm>
          <a:prstGeom prst="rect">
            <a:avLst/>
          </a:prstGeom>
        </p:spPr>
      </p:pic>
      <p:sp>
        <p:nvSpPr>
          <p:cNvPr id="10" name="TextBox 9"/>
          <p:cNvSpPr txBox="1"/>
          <p:nvPr/>
        </p:nvSpPr>
        <p:spPr>
          <a:xfrm>
            <a:off x="2862082" y="6370833"/>
            <a:ext cx="3711273" cy="369332"/>
          </a:xfrm>
          <a:prstGeom prst="rect">
            <a:avLst/>
          </a:prstGeom>
          <a:noFill/>
        </p:spPr>
        <p:txBody>
          <a:bodyPr wrap="none" rtlCol="0">
            <a:spAutoFit/>
          </a:bodyPr>
          <a:lstStyle/>
          <a:p>
            <a:r>
              <a:rPr lang="en-US" sz="1800" b="1" i="1" dirty="0" smtClean="0">
                <a:solidFill>
                  <a:schemeClr val="bg2"/>
                </a:solidFill>
                <a:effectLst/>
              </a:rPr>
              <a:t>Low temperatures and densities</a:t>
            </a:r>
            <a:endParaRPr lang="ru-RU" sz="1800" b="1" i="1" dirty="0">
              <a:solidFill>
                <a:schemeClr val="bg2"/>
              </a:solidFill>
              <a:effectLst/>
            </a:endParaRPr>
          </a:p>
        </p:txBody>
      </p:sp>
      <p:sp>
        <p:nvSpPr>
          <p:cNvPr id="11" name="TextBox 10"/>
          <p:cNvSpPr txBox="1"/>
          <p:nvPr/>
        </p:nvSpPr>
        <p:spPr>
          <a:xfrm>
            <a:off x="0" y="5170117"/>
            <a:ext cx="9041436" cy="1077218"/>
          </a:xfrm>
          <a:prstGeom prst="rect">
            <a:avLst/>
          </a:prstGeom>
          <a:noFill/>
        </p:spPr>
        <p:txBody>
          <a:bodyPr wrap="square" rtlCol="0">
            <a:spAutoFit/>
          </a:bodyPr>
          <a:lstStyle/>
          <a:p>
            <a:pPr algn="just"/>
            <a:r>
              <a:rPr lang="en-US" b="1" i="1" dirty="0" err="1">
                <a:solidFill>
                  <a:srgbClr val="000000"/>
                </a:solidFill>
                <a:effectLst/>
              </a:rPr>
              <a:t>Orientational</a:t>
            </a:r>
            <a:r>
              <a:rPr lang="en-US" b="1" i="1" dirty="0">
                <a:solidFill>
                  <a:srgbClr val="000000"/>
                </a:solidFill>
                <a:effectLst/>
              </a:rPr>
              <a:t> correlation function at selected </a:t>
            </a:r>
            <a:r>
              <a:rPr lang="en-US" b="1" i="1" dirty="0" smtClean="0">
                <a:solidFill>
                  <a:srgbClr val="000000"/>
                </a:solidFill>
                <a:effectLst/>
              </a:rPr>
              <a:t>temperature. For </a:t>
            </a:r>
            <a:r>
              <a:rPr lang="en-US" b="1" i="1" dirty="0">
                <a:solidFill>
                  <a:schemeClr val="tx2"/>
                </a:solidFill>
                <a:effectLst/>
                <a:latin typeface="Symbol" panose="05050102010706020507" pitchFamily="18" charset="2"/>
              </a:rPr>
              <a:t>s=1.35  </a:t>
            </a:r>
            <a:r>
              <a:rPr lang="en-US" b="1" i="1" dirty="0">
                <a:solidFill>
                  <a:schemeClr val="tx2"/>
                </a:solidFill>
                <a:effectLst/>
              </a:rPr>
              <a:t>and </a:t>
            </a:r>
            <a:r>
              <a:rPr lang="en-US" b="1" i="1" dirty="0">
                <a:solidFill>
                  <a:schemeClr val="tx2"/>
                </a:solidFill>
                <a:effectLst/>
                <a:latin typeface="Symbol" panose="05050102010706020507" pitchFamily="18" charset="2"/>
              </a:rPr>
              <a:t>s=1.55</a:t>
            </a:r>
            <a:r>
              <a:rPr lang="en-US" b="1" i="1" dirty="0">
                <a:solidFill>
                  <a:schemeClr val="tx2"/>
                </a:solidFill>
                <a:effectLst/>
              </a:rPr>
              <a:t> </a:t>
            </a:r>
            <a:r>
              <a:rPr lang="en-US" b="1" i="1" dirty="0" smtClean="0">
                <a:solidFill>
                  <a:srgbClr val="000000"/>
                </a:solidFill>
                <a:effectLst/>
              </a:rPr>
              <a:t>upon </a:t>
            </a:r>
            <a:r>
              <a:rPr lang="en-US" b="1" i="1" dirty="0">
                <a:solidFill>
                  <a:srgbClr val="000000"/>
                </a:solidFill>
                <a:effectLst/>
              </a:rPr>
              <a:t>increasing </a:t>
            </a:r>
            <a:r>
              <a:rPr lang="en-US" b="1" i="1" dirty="0">
                <a:solidFill>
                  <a:srgbClr val="000000"/>
                </a:solidFill>
                <a:effectLst/>
                <a:latin typeface="Symbol" pitchFamily="18" charset="2"/>
              </a:rPr>
              <a:t>r  </a:t>
            </a:r>
            <a:r>
              <a:rPr lang="en-US" b="1" i="1" dirty="0" smtClean="0">
                <a:solidFill>
                  <a:srgbClr val="000000"/>
                </a:solidFill>
                <a:effectLst/>
              </a:rPr>
              <a:t>there </a:t>
            </a:r>
            <a:r>
              <a:rPr lang="en-US" b="1" i="1" dirty="0">
                <a:solidFill>
                  <a:srgbClr val="000000"/>
                </a:solidFill>
                <a:effectLst/>
              </a:rPr>
              <a:t>is a qualitative change in the long-range behavior from </a:t>
            </a:r>
            <a:r>
              <a:rPr lang="en-US" b="1" i="1" dirty="0" smtClean="0">
                <a:solidFill>
                  <a:srgbClr val="000000"/>
                </a:solidFill>
                <a:effectLst/>
              </a:rPr>
              <a:t>constant (</a:t>
            </a:r>
            <a:r>
              <a:rPr lang="en-US" b="1" i="1" dirty="0">
                <a:solidFill>
                  <a:srgbClr val="000000"/>
                </a:solidFill>
                <a:effectLst/>
              </a:rPr>
              <a:t>triangular solid) to power-law decay (</a:t>
            </a:r>
            <a:r>
              <a:rPr lang="en-US" b="1" i="1" dirty="0" err="1">
                <a:solidFill>
                  <a:srgbClr val="000000"/>
                </a:solidFill>
                <a:effectLst/>
              </a:rPr>
              <a:t>hexatic</a:t>
            </a:r>
            <a:r>
              <a:rPr lang="en-US" b="1" i="1" dirty="0">
                <a:solidFill>
                  <a:srgbClr val="000000"/>
                </a:solidFill>
                <a:effectLst/>
              </a:rPr>
              <a:t>), up to exponential decay (isotropic liquid</a:t>
            </a:r>
            <a:r>
              <a:rPr lang="en-US" b="1" i="1" dirty="0" smtClean="0">
                <a:solidFill>
                  <a:srgbClr val="000000"/>
                </a:solidFill>
                <a:effectLst/>
              </a:rPr>
              <a:t>). The </a:t>
            </a:r>
            <a:r>
              <a:rPr lang="en-US" b="1" i="1" dirty="0">
                <a:solidFill>
                  <a:srgbClr val="000000"/>
                </a:solidFill>
                <a:effectLst/>
              </a:rPr>
              <a:t>decay exponent </a:t>
            </a:r>
            <a:r>
              <a:rPr lang="en-US" b="1" i="1" dirty="0">
                <a:solidFill>
                  <a:srgbClr val="000000"/>
                </a:solidFill>
                <a:effectLst/>
                <a:latin typeface="Symbol" pitchFamily="18" charset="2"/>
              </a:rPr>
              <a:t>h</a:t>
            </a:r>
            <a:r>
              <a:rPr lang="en-US" b="1" i="1" dirty="0">
                <a:solidFill>
                  <a:srgbClr val="000000"/>
                </a:solidFill>
                <a:effectLst/>
              </a:rPr>
              <a:t> &lt;1/4.</a:t>
            </a:r>
            <a:endParaRPr lang="ru-RU" b="1" i="1" dirty="0">
              <a:solidFill>
                <a:srgbClr val="000000"/>
              </a:solidFill>
              <a:effectLst/>
            </a:endParaRPr>
          </a:p>
        </p:txBody>
      </p:sp>
    </p:spTree>
    <p:extLst>
      <p:ext uri="{BB962C8B-B14F-4D97-AF65-F5344CB8AC3E}">
        <p14:creationId xmlns:p14="http://schemas.microsoft.com/office/powerpoint/2010/main" val="49469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206971"/>
          </a:xfrm>
        </p:spPr>
        <p:txBody>
          <a:bodyPr/>
          <a:lstStyle/>
          <a:p>
            <a:r>
              <a:rPr lang="en-US" sz="2800" b="1" i="1" dirty="0">
                <a:solidFill>
                  <a:srgbClr val="0033CC"/>
                </a:solidFill>
              </a:rPr>
              <a:t>Melting transition in core-softened system – </a:t>
            </a:r>
            <a:r>
              <a:rPr lang="en-US" sz="2800" b="1" i="1" dirty="0" err="1">
                <a:solidFill>
                  <a:srgbClr val="0033CC"/>
                </a:solidFill>
              </a:rPr>
              <a:t>orientational</a:t>
            </a:r>
            <a:r>
              <a:rPr lang="en-US" sz="2800" b="1" i="1" dirty="0">
                <a:solidFill>
                  <a:srgbClr val="0033CC"/>
                </a:solidFill>
              </a:rPr>
              <a:t> and translational order parameters and correlation functions</a:t>
            </a:r>
            <a:endParaRPr lang="ru-RU" sz="2800" dirty="0"/>
          </a:p>
        </p:txBody>
      </p:sp>
      <p:sp>
        <p:nvSpPr>
          <p:cNvPr id="3" name="TextBox 2"/>
          <p:cNvSpPr txBox="1"/>
          <p:nvPr/>
        </p:nvSpPr>
        <p:spPr>
          <a:xfrm>
            <a:off x="2656296" y="5733256"/>
            <a:ext cx="4560865" cy="615553"/>
          </a:xfrm>
          <a:prstGeom prst="rect">
            <a:avLst/>
          </a:prstGeom>
          <a:noFill/>
        </p:spPr>
        <p:txBody>
          <a:bodyPr wrap="none" rtlCol="0">
            <a:spAutoFit/>
          </a:bodyPr>
          <a:lstStyle/>
          <a:p>
            <a:r>
              <a:rPr lang="en-US" sz="1800" b="1" i="1" dirty="0" smtClean="0">
                <a:solidFill>
                  <a:schemeClr val="bg2"/>
                </a:solidFill>
                <a:effectLst/>
              </a:rPr>
              <a:t>High </a:t>
            </a:r>
            <a:r>
              <a:rPr lang="en-US" sz="1800" b="1" i="1" dirty="0">
                <a:solidFill>
                  <a:schemeClr val="bg2"/>
                </a:solidFill>
                <a:effectLst/>
              </a:rPr>
              <a:t>temperatures and </a:t>
            </a:r>
            <a:r>
              <a:rPr lang="en-US" sz="1800" b="1" i="1" dirty="0" smtClean="0">
                <a:solidFill>
                  <a:schemeClr val="bg2"/>
                </a:solidFill>
                <a:effectLst/>
              </a:rPr>
              <a:t>densities </a:t>
            </a:r>
            <a:r>
              <a:rPr lang="en-US" sz="1800" b="1" i="1" dirty="0">
                <a:solidFill>
                  <a:schemeClr val="tx2"/>
                </a:solidFill>
                <a:effectLst/>
                <a:latin typeface="Symbol" panose="05050102010706020507" pitchFamily="18" charset="2"/>
              </a:rPr>
              <a:t>s=1.35</a:t>
            </a:r>
            <a:r>
              <a:rPr lang="en-US" sz="1800" b="1" i="1" dirty="0" smtClean="0">
                <a:solidFill>
                  <a:schemeClr val="bg2"/>
                </a:solidFill>
                <a:effectLst/>
              </a:rPr>
              <a:t> </a:t>
            </a:r>
            <a:endParaRPr lang="ru-RU" sz="1800" b="1" i="1" dirty="0">
              <a:solidFill>
                <a:schemeClr val="bg2"/>
              </a:solidFill>
              <a:effectLst/>
            </a:endParaRP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8" y="2276872"/>
            <a:ext cx="4528566" cy="314345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52" y="2149712"/>
            <a:ext cx="4759748" cy="33039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46" y="1916832"/>
            <a:ext cx="6650212" cy="4642270"/>
          </a:xfrm>
          <a:prstGeom prst="rect">
            <a:avLst/>
          </a:prstGeom>
        </p:spPr>
      </p:pic>
    </p:spTree>
    <p:extLst>
      <p:ext uri="{BB962C8B-B14F-4D97-AF65-F5344CB8AC3E}">
        <p14:creationId xmlns:p14="http://schemas.microsoft.com/office/powerpoint/2010/main" val="402480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990947"/>
          </a:xfrm>
        </p:spPr>
        <p:txBody>
          <a:bodyPr/>
          <a:lstStyle/>
          <a:p>
            <a:r>
              <a:rPr lang="en-US" sz="2800" b="1" i="1" dirty="0" smtClean="0">
                <a:solidFill>
                  <a:srgbClr val="0033CC"/>
                </a:solidFill>
              </a:rPr>
              <a:t>Influence of random pinning on the phase diagram of core-softened system</a:t>
            </a:r>
            <a:endParaRPr lang="ru-RU" sz="2800" dirty="0"/>
          </a:p>
        </p:txBody>
      </p:sp>
      <p:sp>
        <p:nvSpPr>
          <p:cNvPr id="4" name="TextBox 3"/>
          <p:cNvSpPr txBox="1"/>
          <p:nvPr/>
        </p:nvSpPr>
        <p:spPr>
          <a:xfrm>
            <a:off x="298376" y="1556792"/>
            <a:ext cx="8388424" cy="1323439"/>
          </a:xfrm>
          <a:prstGeom prst="rect">
            <a:avLst/>
          </a:prstGeom>
          <a:noFill/>
        </p:spPr>
        <p:txBody>
          <a:bodyPr wrap="square" rtlCol="0">
            <a:spAutoFit/>
          </a:bodyPr>
          <a:lstStyle/>
          <a:p>
            <a:pPr algn="just"/>
            <a:r>
              <a:rPr lang="en-US" sz="2000" b="1" i="1" dirty="0">
                <a:solidFill>
                  <a:schemeClr val="bg2"/>
                </a:solidFill>
                <a:effectLst/>
              </a:rPr>
              <a:t>In experiment planar confinement is typically realized by adsorption on an interface, such that crystallization usually occurs on solid substrates </a:t>
            </a:r>
            <a:r>
              <a:rPr lang="en-US" sz="2000" b="1" i="1" dirty="0" smtClean="0">
                <a:solidFill>
                  <a:schemeClr val="bg2"/>
                </a:solidFill>
                <a:effectLst/>
              </a:rPr>
              <a:t>which introduce </a:t>
            </a:r>
            <a:r>
              <a:rPr lang="en-US" sz="2000" b="1" i="1" dirty="0">
                <a:solidFill>
                  <a:schemeClr val="bg2"/>
                </a:solidFill>
                <a:effectLst/>
              </a:rPr>
              <a:t>quenched (i.e., frozen-in) disorder due to </a:t>
            </a:r>
            <a:r>
              <a:rPr lang="en-US" sz="2000" b="1" i="1" dirty="0" smtClean="0">
                <a:solidFill>
                  <a:schemeClr val="bg2"/>
                </a:solidFill>
                <a:effectLst/>
              </a:rPr>
              <a:t>some roughness</a:t>
            </a:r>
            <a:r>
              <a:rPr lang="en-US" sz="2000" b="1" i="1" dirty="0">
                <a:solidFill>
                  <a:schemeClr val="bg2"/>
                </a:solidFill>
                <a:effectLst/>
              </a:rPr>
              <a:t>.</a:t>
            </a:r>
            <a:endParaRPr lang="ru-RU" sz="2000" b="1" i="1" dirty="0">
              <a:solidFill>
                <a:schemeClr val="bg2"/>
              </a:solidFill>
              <a:effectLst/>
            </a:endParaRPr>
          </a:p>
        </p:txBody>
      </p:sp>
      <mc:AlternateContent xmlns:mc="http://schemas.openxmlformats.org/markup-compatibility/2006">
        <mc:Choice xmlns:a14="http://schemas.microsoft.com/office/drawing/2010/main" Requires="a14">
          <p:sp>
            <p:nvSpPr>
              <p:cNvPr id="5" name="TextBox 4"/>
              <p:cNvSpPr txBox="1"/>
              <p:nvPr/>
            </p:nvSpPr>
            <p:spPr>
              <a:xfrm>
                <a:off x="390363" y="2996952"/>
                <a:ext cx="8363273" cy="4014817"/>
              </a:xfrm>
              <a:prstGeom prst="rect">
                <a:avLst/>
              </a:prstGeom>
              <a:noFill/>
            </p:spPr>
            <p:txBody>
              <a:bodyPr wrap="square" rtlCol="0">
                <a:spAutoFit/>
              </a:bodyPr>
              <a:lstStyle/>
              <a:p>
                <a:pPr algn="just"/>
                <a:r>
                  <a:rPr lang="en-US" sz="2000" b="1" i="1" dirty="0" smtClean="0">
                    <a:solidFill>
                      <a:srgbClr val="FF0000"/>
                    </a:solidFill>
                    <a:effectLst/>
                  </a:rPr>
                  <a:t>As it was shown by </a:t>
                </a:r>
                <a:r>
                  <a:rPr lang="en-US" sz="2000" b="1" i="1" dirty="0">
                    <a:solidFill>
                      <a:srgbClr val="FF0000"/>
                    </a:solidFill>
                    <a:effectLst/>
                  </a:rPr>
                  <a:t>Nelson and coworkers</a:t>
                </a:r>
                <a:r>
                  <a:rPr lang="en-US" sz="2000" b="1" i="1" dirty="0" smtClean="0">
                    <a:solidFill>
                      <a:srgbClr val="FF0000"/>
                    </a:solidFill>
                    <a:effectLst/>
                  </a:rPr>
                  <a:t>, the </a:t>
                </a:r>
                <a:r>
                  <a:rPr lang="en-US" sz="2000" b="1" i="1" dirty="0">
                    <a:solidFill>
                      <a:srgbClr val="FF0000"/>
                    </a:solidFill>
                    <a:effectLst/>
                  </a:rPr>
                  <a:t>two-stage melting scenario persists in the </a:t>
                </a:r>
                <a:r>
                  <a:rPr lang="en-US" sz="2000" b="1" i="1" dirty="0" smtClean="0">
                    <a:solidFill>
                      <a:srgbClr val="FF0000"/>
                    </a:solidFill>
                    <a:effectLst/>
                  </a:rPr>
                  <a:t>presence of </a:t>
                </a:r>
                <a:r>
                  <a:rPr lang="en-US" sz="2000" b="1" i="1" dirty="0">
                    <a:solidFill>
                      <a:srgbClr val="FF0000"/>
                    </a:solidFill>
                    <a:effectLst/>
                  </a:rPr>
                  <a:t>weak disorder </a:t>
                </a:r>
                <a:r>
                  <a:rPr lang="en-US" sz="2000" b="1" i="1" dirty="0">
                    <a:solidFill>
                      <a:schemeClr val="bg2"/>
                    </a:solidFill>
                    <a:effectLst/>
                  </a:rPr>
                  <a:t>(D. R. Nelson, Phys. Rev. B 27, </a:t>
                </a:r>
                <a:r>
                  <a:rPr lang="en-US" sz="2000" b="1" i="1" dirty="0" smtClean="0">
                    <a:solidFill>
                      <a:schemeClr val="bg2"/>
                    </a:solidFill>
                    <a:effectLst/>
                  </a:rPr>
                  <a:t>2902 (</a:t>
                </a:r>
                <a:r>
                  <a:rPr lang="en-US" sz="2000" b="1" i="1" dirty="0">
                    <a:solidFill>
                      <a:schemeClr val="bg2"/>
                    </a:solidFill>
                    <a:effectLst/>
                  </a:rPr>
                  <a:t>1983</a:t>
                </a:r>
                <a:r>
                  <a:rPr lang="en-US" sz="2000" b="1" i="1" dirty="0" smtClean="0">
                    <a:solidFill>
                      <a:schemeClr val="bg2"/>
                    </a:solidFill>
                    <a:effectLst/>
                  </a:rPr>
                  <a:t>);  </a:t>
                </a:r>
                <a:r>
                  <a:rPr lang="en-US" sz="2000" b="1" i="1" dirty="0">
                    <a:solidFill>
                      <a:schemeClr val="bg2"/>
                    </a:solidFill>
                    <a:effectLst/>
                  </a:rPr>
                  <a:t>S. </a:t>
                </a:r>
                <a:r>
                  <a:rPr lang="en-US" sz="2000" b="1" i="1" dirty="0" err="1">
                    <a:solidFill>
                      <a:schemeClr val="bg2"/>
                    </a:solidFill>
                    <a:effectLst/>
                  </a:rPr>
                  <a:t>Sachdev</a:t>
                </a:r>
                <a:r>
                  <a:rPr lang="en-US" sz="2000" b="1" i="1" dirty="0">
                    <a:solidFill>
                      <a:schemeClr val="bg2"/>
                    </a:solidFill>
                    <a:effectLst/>
                  </a:rPr>
                  <a:t> and D. R. Nelson, J. Phys. C-Solid State Physics 17</a:t>
                </a:r>
                <a:r>
                  <a:rPr lang="en-US" sz="2000" b="1" i="1" dirty="0" smtClean="0">
                    <a:solidFill>
                      <a:schemeClr val="bg2"/>
                    </a:solidFill>
                    <a:effectLst/>
                  </a:rPr>
                  <a:t>, 5473 </a:t>
                </a:r>
                <a:r>
                  <a:rPr lang="en-US" sz="2000" b="1" i="1" dirty="0">
                    <a:solidFill>
                      <a:schemeClr val="bg2"/>
                    </a:solidFill>
                    <a:effectLst/>
                  </a:rPr>
                  <a:t>(1984</a:t>
                </a:r>
                <a:r>
                  <a:rPr lang="en-US" sz="2000" b="1" i="1" dirty="0">
                    <a:solidFill>
                      <a:schemeClr val="bg2"/>
                    </a:solidFill>
                    <a:effectLst/>
                  </a:rPr>
                  <a:t>), Min-</a:t>
                </a:r>
                <a:r>
                  <a:rPr lang="en-US" sz="2000" b="1" i="1" dirty="0" err="1">
                    <a:solidFill>
                      <a:schemeClr val="bg2"/>
                    </a:solidFill>
                    <a:effectLst/>
                  </a:rPr>
                  <a:t>Chul</a:t>
                </a:r>
                <a:r>
                  <a:rPr lang="en-US" sz="2000" b="1" i="1" dirty="0">
                    <a:solidFill>
                      <a:schemeClr val="bg2"/>
                    </a:solidFill>
                    <a:effectLst/>
                  </a:rPr>
                  <a:t> Cha and H. A. </a:t>
                </a:r>
                <a:r>
                  <a:rPr lang="en-US" sz="2000" b="1" i="1" dirty="0" err="1" smtClean="0">
                    <a:solidFill>
                      <a:schemeClr val="bg2"/>
                    </a:solidFill>
                    <a:effectLst/>
                  </a:rPr>
                  <a:t>Fertig</a:t>
                </a:r>
                <a:r>
                  <a:rPr lang="en-US" sz="2000" b="1" i="1" dirty="0" smtClean="0">
                    <a:solidFill>
                      <a:schemeClr val="bg2"/>
                    </a:solidFill>
                    <a:effectLst/>
                  </a:rPr>
                  <a:t>, Phys. Rev. Lett. 74, 4867 (1995))</a:t>
                </a:r>
                <a:r>
                  <a:rPr lang="en-US" sz="2000" b="1" i="1" dirty="0" smtClean="0">
                    <a:solidFill>
                      <a:srgbClr val="FF0000"/>
                    </a:solidFill>
                    <a:effectLst/>
                  </a:rPr>
                  <a:t>, </a:t>
                </a:r>
                <a:r>
                  <a:rPr lang="en-US" sz="2000" b="1" i="1" dirty="0">
                    <a:solidFill>
                      <a:srgbClr val="FF0000"/>
                    </a:solidFill>
                    <a:effectLst/>
                  </a:rPr>
                  <a:t>and the stability range of </a:t>
                </a:r>
                <a:r>
                  <a:rPr lang="en-US" sz="2000" b="1" i="1" dirty="0" smtClean="0">
                    <a:solidFill>
                      <a:srgbClr val="FF0000"/>
                    </a:solidFill>
                    <a:effectLst/>
                  </a:rPr>
                  <a:t>the </a:t>
                </a:r>
                <a:r>
                  <a:rPr lang="en-US" sz="2000" b="1" i="1" dirty="0" err="1" smtClean="0">
                    <a:solidFill>
                      <a:srgbClr val="FF0000"/>
                    </a:solidFill>
                    <a:effectLst/>
                  </a:rPr>
                  <a:t>hexatic</a:t>
                </a:r>
                <a:r>
                  <a:rPr lang="en-US" sz="2000" b="1" i="1" dirty="0" smtClean="0">
                    <a:solidFill>
                      <a:srgbClr val="FF0000"/>
                    </a:solidFill>
                    <a:effectLst/>
                  </a:rPr>
                  <a:t> </a:t>
                </a:r>
                <a:r>
                  <a:rPr lang="en-US" sz="2000" b="1" i="1" dirty="0">
                    <a:solidFill>
                      <a:srgbClr val="FF0000"/>
                    </a:solidFill>
                    <a:effectLst/>
                  </a:rPr>
                  <a:t>phase widens with increasing disorder. While </a:t>
                </a:r>
                <a14:m>
                  <m:oMath xmlns:m="http://schemas.openxmlformats.org/officeDocument/2006/math">
                    <m:sSub>
                      <m:sSubPr>
                        <m:ctrlPr>
                          <a:rPr lang="en-US" sz="2400" b="1" i="1" smtClean="0">
                            <a:solidFill>
                              <a:srgbClr val="FF0000"/>
                            </a:solidFill>
                            <a:effectLst/>
                            <a:latin typeface="Cambria Math" panose="02040503050406030204" pitchFamily="18" charset="0"/>
                          </a:rPr>
                        </m:ctrlPr>
                      </m:sSubPr>
                      <m:e>
                        <m:r>
                          <a:rPr lang="en-US" sz="2400" b="1" i="1" smtClean="0">
                            <a:solidFill>
                              <a:srgbClr val="FF0000"/>
                            </a:solidFill>
                            <a:effectLst/>
                            <a:latin typeface="Cambria Math" panose="02040503050406030204" pitchFamily="18" charset="0"/>
                          </a:rPr>
                          <m:t>𝑻</m:t>
                        </m:r>
                      </m:e>
                      <m:sub>
                        <m:r>
                          <a:rPr lang="en-US" sz="2400" b="1" i="1" smtClean="0">
                            <a:solidFill>
                              <a:srgbClr val="FF0000"/>
                            </a:solidFill>
                            <a:effectLst/>
                            <a:latin typeface="Cambria Math" panose="02040503050406030204" pitchFamily="18" charset="0"/>
                          </a:rPr>
                          <m:t>𝒊</m:t>
                        </m:r>
                      </m:sub>
                    </m:sSub>
                  </m:oMath>
                </a14:m>
                <a:r>
                  <a:rPr lang="en-US" sz="2000" b="1" i="1" dirty="0" smtClean="0">
                    <a:solidFill>
                      <a:srgbClr val="FF0000"/>
                    </a:solidFill>
                    <a:effectLst/>
                  </a:rPr>
                  <a:t> is predicted </a:t>
                </a:r>
                <a:r>
                  <a:rPr lang="en-US" sz="2000" b="1" i="1" dirty="0">
                    <a:solidFill>
                      <a:srgbClr val="FF0000"/>
                    </a:solidFill>
                    <a:effectLst/>
                  </a:rPr>
                  <a:t>to be largely unaffected by disorder, </a:t>
                </a:r>
                <a14:m>
                  <m:oMath xmlns:m="http://schemas.openxmlformats.org/officeDocument/2006/math">
                    <m:sSub>
                      <m:sSubPr>
                        <m:ctrlPr>
                          <a:rPr lang="en-US" sz="2400" b="1" i="1" smtClean="0">
                            <a:solidFill>
                              <a:srgbClr val="FF0000"/>
                            </a:solidFill>
                            <a:effectLst/>
                            <a:latin typeface="Cambria Math" panose="02040503050406030204" pitchFamily="18" charset="0"/>
                          </a:rPr>
                        </m:ctrlPr>
                      </m:sSubPr>
                      <m:e>
                        <m:r>
                          <a:rPr lang="en-US" sz="2400" b="1" i="1" smtClean="0">
                            <a:solidFill>
                              <a:srgbClr val="FF0000"/>
                            </a:solidFill>
                            <a:effectLst/>
                            <a:latin typeface="Cambria Math" panose="02040503050406030204" pitchFamily="18" charset="0"/>
                          </a:rPr>
                          <m:t>𝑻</m:t>
                        </m:r>
                      </m:e>
                      <m:sub>
                        <m:r>
                          <a:rPr lang="en-US" sz="2400" b="1" i="1" smtClean="0">
                            <a:solidFill>
                              <a:srgbClr val="FF0000"/>
                            </a:solidFill>
                            <a:effectLst/>
                            <a:latin typeface="Cambria Math" panose="02040503050406030204" pitchFamily="18" charset="0"/>
                          </a:rPr>
                          <m:t>𝒎</m:t>
                        </m:r>
                      </m:sub>
                    </m:sSub>
                  </m:oMath>
                </a14:m>
                <a:r>
                  <a:rPr lang="en-US" sz="2000" b="1" i="1" dirty="0" smtClean="0">
                    <a:solidFill>
                      <a:srgbClr val="FF0000"/>
                    </a:solidFill>
                    <a:effectLst/>
                  </a:rPr>
                  <a:t> decreases with </a:t>
                </a:r>
                <a:r>
                  <a:rPr lang="en-US" sz="2000" b="1" i="1" dirty="0">
                    <a:solidFill>
                      <a:srgbClr val="FF0000"/>
                    </a:solidFill>
                    <a:effectLst/>
                  </a:rPr>
                  <a:t>increasing disorder until, eventually, no crystalline </a:t>
                </a:r>
                <a:r>
                  <a:rPr lang="en-US" sz="2000" b="1" i="1" dirty="0" smtClean="0">
                    <a:solidFill>
                      <a:srgbClr val="FF0000"/>
                    </a:solidFill>
                    <a:effectLst/>
                  </a:rPr>
                  <a:t>state can </a:t>
                </a:r>
                <a:r>
                  <a:rPr lang="en-US" sz="2000" b="1" i="1" dirty="0">
                    <a:solidFill>
                      <a:srgbClr val="FF0000"/>
                    </a:solidFill>
                    <a:effectLst/>
                  </a:rPr>
                  <a:t>be </a:t>
                </a:r>
                <a:r>
                  <a:rPr lang="en-US" sz="2000" b="1" i="1" dirty="0" smtClean="0">
                    <a:solidFill>
                      <a:srgbClr val="FF0000"/>
                    </a:solidFill>
                    <a:effectLst/>
                  </a:rPr>
                  <a:t>established.</a:t>
                </a:r>
                <a:endParaRPr lang="en-US" sz="2000" b="1" i="1" dirty="0">
                  <a:solidFill>
                    <a:srgbClr val="FF0000"/>
                  </a:solidFill>
                  <a:effectLst/>
                </a:endParaRPr>
              </a:p>
              <a:p>
                <a:endParaRPr lang="en-US" sz="2000" b="1" i="1" dirty="0">
                  <a:effectLst/>
                </a:endParaRPr>
              </a:p>
              <a:p>
                <a:endParaRPr lang="en-US" dirty="0" smtClean="0"/>
              </a:p>
              <a:p>
                <a:endParaRPr lang="en-US" dirty="0"/>
              </a:p>
              <a:p>
                <a:endParaRPr lang="ru-RU" dirty="0"/>
              </a:p>
            </p:txBody>
          </p:sp>
        </mc:Choice>
        <mc:Fallback>
          <p:sp>
            <p:nvSpPr>
              <p:cNvPr id="5" name="TextBox 4"/>
              <p:cNvSpPr txBox="1">
                <a:spLocks noRot="1" noChangeAspect="1" noMove="1" noResize="1" noEditPoints="1" noAdjustHandles="1" noChangeArrowheads="1" noChangeShapeType="1" noTextEdit="1"/>
              </p:cNvSpPr>
              <p:nvPr/>
            </p:nvSpPr>
            <p:spPr>
              <a:xfrm>
                <a:off x="390363" y="2996952"/>
                <a:ext cx="8363273" cy="4014817"/>
              </a:xfrm>
              <a:prstGeom prst="rect">
                <a:avLst/>
              </a:prstGeom>
              <a:blipFill rotWithShape="0">
                <a:blip r:embed="rId2"/>
                <a:stretch>
                  <a:fillRect l="-729" t="-760" r="-802"/>
                </a:stretch>
              </a:blipFill>
            </p:spPr>
            <p:txBody>
              <a:bodyPr/>
              <a:lstStyle/>
              <a:p>
                <a:r>
                  <a:rPr lang="ru-RU">
                    <a:noFill/>
                  </a:rPr>
                  <a:t> </a:t>
                </a:r>
              </a:p>
            </p:txBody>
          </p:sp>
        </mc:Fallback>
      </mc:AlternateContent>
      <p:pic>
        <p:nvPicPr>
          <p:cNvPr id="3" name="Рисунок 2"/>
          <p:cNvPicPr>
            <a:picLocks noChangeAspect="1"/>
          </p:cNvPicPr>
          <p:nvPr/>
        </p:nvPicPr>
        <p:blipFill>
          <a:blip r:embed="rId3"/>
          <a:stretch>
            <a:fillRect/>
          </a:stretch>
        </p:blipFill>
        <p:spPr>
          <a:xfrm>
            <a:off x="2771800" y="2996952"/>
            <a:ext cx="3922122" cy="2952328"/>
          </a:xfrm>
          <a:prstGeom prst="rect">
            <a:avLst/>
          </a:prstGeom>
        </p:spPr>
      </p:pic>
    </p:spTree>
    <p:extLst>
      <p:ext uri="{BB962C8B-B14F-4D97-AF65-F5344CB8AC3E}">
        <p14:creationId xmlns:p14="http://schemas.microsoft.com/office/powerpoint/2010/main" val="164223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567011"/>
          </a:xfrm>
        </p:spPr>
        <p:txBody>
          <a:bodyPr/>
          <a:lstStyle/>
          <a:p>
            <a:r>
              <a:rPr lang="en-US" sz="2400" b="1" i="1" dirty="0"/>
              <a:t>Two-Dimensional Melting under Quenched Disorder (experiment) (S. </a:t>
            </a:r>
            <a:r>
              <a:rPr lang="en-US" sz="2400" b="1" i="1" dirty="0" err="1"/>
              <a:t>Deutschlander</a:t>
            </a:r>
            <a:r>
              <a:rPr lang="en-US" sz="2400" b="1" i="1" dirty="0"/>
              <a:t>, T. Horn, H. </a:t>
            </a:r>
            <a:r>
              <a:rPr lang="en-US" sz="2400" b="1" i="1" dirty="0" err="1"/>
              <a:t>Lowen</a:t>
            </a:r>
            <a:r>
              <a:rPr lang="en-US" sz="2400" b="1" i="1" dirty="0"/>
              <a:t>, G. </a:t>
            </a:r>
            <a:r>
              <a:rPr lang="en-US" sz="2400" b="1" i="1" dirty="0" err="1"/>
              <a:t>Maret</a:t>
            </a:r>
            <a:r>
              <a:rPr lang="en-US" sz="2400" b="1" i="1" dirty="0"/>
              <a:t>, and P</a:t>
            </a:r>
            <a:r>
              <a:rPr lang="en-US" sz="2400" b="1" i="1" dirty="0" smtClean="0"/>
              <a:t>. </a:t>
            </a:r>
            <a:r>
              <a:rPr lang="en-US" sz="2400" b="1" i="1" dirty="0" err="1" smtClean="0"/>
              <a:t>Keim</a:t>
            </a:r>
            <a:r>
              <a:rPr lang="en-US" sz="2400" b="1" i="1" dirty="0"/>
              <a:t>, Phys. Rev. Lett. 111, 098301 (</a:t>
            </a:r>
            <a:r>
              <a:rPr lang="en-US" sz="2400" b="1" i="1" dirty="0" smtClean="0"/>
              <a:t>2013);T</a:t>
            </a:r>
            <a:r>
              <a:rPr lang="en-US" sz="2400" b="1" i="1" dirty="0"/>
              <a:t>. Horn, S. </a:t>
            </a:r>
            <a:r>
              <a:rPr lang="en-US" sz="2400" b="1" i="1" dirty="0" err="1"/>
              <a:t>Deutschlander</a:t>
            </a:r>
            <a:r>
              <a:rPr lang="en-US" sz="2400" b="1" i="1" dirty="0"/>
              <a:t>, H. </a:t>
            </a:r>
            <a:r>
              <a:rPr lang="en-US" sz="2400" b="1" i="1" dirty="0" err="1"/>
              <a:t>Lowen</a:t>
            </a:r>
            <a:r>
              <a:rPr lang="en-US" sz="2400" b="1" i="1" dirty="0"/>
              <a:t>, G. </a:t>
            </a:r>
            <a:r>
              <a:rPr lang="en-US" sz="2400" b="1" i="1" dirty="0" err="1"/>
              <a:t>Maret</a:t>
            </a:r>
            <a:r>
              <a:rPr lang="en-US" sz="2400" b="1" i="1" dirty="0"/>
              <a:t>, and P</a:t>
            </a:r>
            <a:r>
              <a:rPr lang="en-US" sz="2400" b="1" i="1" dirty="0" smtClean="0"/>
              <a:t>. </a:t>
            </a:r>
            <a:r>
              <a:rPr lang="en-US" sz="2400" b="1" i="1" dirty="0" err="1" smtClean="0"/>
              <a:t>Keim</a:t>
            </a:r>
            <a:r>
              <a:rPr lang="en-US" sz="2400" b="1" i="1" dirty="0"/>
              <a:t>, Phys. Rev. E 88, 062305 (2013</a:t>
            </a:r>
            <a:r>
              <a:rPr lang="en-US" sz="2400" b="1" i="1" dirty="0" smtClean="0"/>
              <a:t>)).</a:t>
            </a:r>
            <a:endParaRPr lang="ru-RU" sz="2400" b="1" i="1" dirty="0"/>
          </a:p>
        </p:txBody>
      </p:sp>
      <p:pic>
        <p:nvPicPr>
          <p:cNvPr id="3" name="Рисунок 2"/>
          <p:cNvPicPr>
            <a:picLocks noChangeAspect="1"/>
          </p:cNvPicPr>
          <p:nvPr/>
        </p:nvPicPr>
        <p:blipFill>
          <a:blip r:embed="rId2"/>
          <a:stretch>
            <a:fillRect/>
          </a:stretch>
        </p:blipFill>
        <p:spPr>
          <a:xfrm>
            <a:off x="2051720" y="2276872"/>
            <a:ext cx="5328592" cy="3755457"/>
          </a:xfrm>
          <a:prstGeom prst="rect">
            <a:avLst/>
          </a:prstGeom>
        </p:spPr>
      </p:pic>
    </p:spTree>
    <p:extLst>
      <p:ext uri="{BB962C8B-B14F-4D97-AF65-F5344CB8AC3E}">
        <p14:creationId xmlns:p14="http://schemas.microsoft.com/office/powerpoint/2010/main" val="26895974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990947"/>
          </a:xfrm>
        </p:spPr>
        <p:txBody>
          <a:bodyPr/>
          <a:lstStyle/>
          <a:p>
            <a:r>
              <a:rPr lang="en-US" sz="2000" b="1" i="1" dirty="0" smtClean="0">
                <a:solidFill>
                  <a:srgbClr val="0033CC"/>
                </a:solidFill>
              </a:rPr>
              <a:t>Dependence of translational correlation functions on the random pinning </a:t>
            </a:r>
            <a:r>
              <a:rPr lang="en-US" sz="2000" b="1" i="1" dirty="0">
                <a:solidFill>
                  <a:srgbClr val="0033CC"/>
                </a:solidFill>
              </a:rPr>
              <a:t>concentrations (E. N. </a:t>
            </a:r>
            <a:r>
              <a:rPr lang="en-US" sz="2000" b="1" i="1" dirty="0" err="1" smtClean="0">
                <a:solidFill>
                  <a:srgbClr val="0033CC"/>
                </a:solidFill>
              </a:rPr>
              <a:t>Tsiok</a:t>
            </a:r>
            <a:r>
              <a:rPr lang="en-US" sz="2000" b="1" i="1" dirty="0" smtClean="0">
                <a:solidFill>
                  <a:srgbClr val="0033CC"/>
                </a:solidFill>
              </a:rPr>
              <a:t>, D.E</a:t>
            </a:r>
            <a:r>
              <a:rPr lang="en-US" sz="2000" b="1" i="1" dirty="0">
                <a:solidFill>
                  <a:srgbClr val="0033CC"/>
                </a:solidFill>
              </a:rPr>
              <a:t>. </a:t>
            </a:r>
            <a:r>
              <a:rPr lang="en-US" sz="2000" b="1" i="1" dirty="0" err="1">
                <a:solidFill>
                  <a:srgbClr val="0033CC"/>
                </a:solidFill>
              </a:rPr>
              <a:t>Dudalov</a:t>
            </a:r>
            <a:r>
              <a:rPr lang="en-US" sz="2000" b="1" i="1" dirty="0" smtClean="0">
                <a:solidFill>
                  <a:srgbClr val="0033CC"/>
                </a:solidFill>
              </a:rPr>
              <a:t>, </a:t>
            </a:r>
            <a:r>
              <a:rPr lang="en-US" sz="2000" b="1" i="1" dirty="0">
                <a:solidFill>
                  <a:srgbClr val="0033CC"/>
                </a:solidFill>
              </a:rPr>
              <a:t>Yu. D. </a:t>
            </a:r>
            <a:r>
              <a:rPr lang="en-US" sz="2000" b="1" i="1" dirty="0" err="1" smtClean="0">
                <a:solidFill>
                  <a:srgbClr val="0033CC"/>
                </a:solidFill>
              </a:rPr>
              <a:t>Fomin</a:t>
            </a:r>
            <a:r>
              <a:rPr lang="en-US" sz="2000" b="1" i="1" dirty="0" smtClean="0">
                <a:solidFill>
                  <a:srgbClr val="0033CC"/>
                </a:solidFill>
              </a:rPr>
              <a:t>, </a:t>
            </a:r>
            <a:r>
              <a:rPr lang="en-US" sz="2000" b="1" i="1" dirty="0">
                <a:solidFill>
                  <a:srgbClr val="0033CC"/>
                </a:solidFill>
              </a:rPr>
              <a:t>and V. N. </a:t>
            </a:r>
            <a:r>
              <a:rPr lang="en-US" sz="2000" b="1" i="1" dirty="0" err="1" smtClean="0">
                <a:solidFill>
                  <a:srgbClr val="0033CC"/>
                </a:solidFill>
              </a:rPr>
              <a:t>Ryzhov</a:t>
            </a:r>
            <a:r>
              <a:rPr lang="en-US" sz="2000" b="1" i="1" dirty="0" smtClean="0">
                <a:solidFill>
                  <a:srgbClr val="0033CC"/>
                </a:solidFill>
              </a:rPr>
              <a:t>, </a:t>
            </a:r>
            <a:r>
              <a:rPr lang="en-US" sz="2000" b="1" i="1" dirty="0" err="1" smtClean="0">
                <a:solidFill>
                  <a:srgbClr val="0033CC"/>
                </a:solidFill>
              </a:rPr>
              <a:t>arXiv</a:t>
            </a:r>
            <a:r>
              <a:rPr lang="en-US" sz="2000" b="1" i="1" dirty="0" smtClean="0">
                <a:solidFill>
                  <a:srgbClr val="0033CC"/>
                </a:solidFill>
              </a:rPr>
              <a:t>: 1507.01802 (Phys. Rev. E, in press)).</a:t>
            </a:r>
            <a:endParaRPr lang="ru-RU" sz="2000" i="1"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957610"/>
            <a:ext cx="7059664" cy="4900390"/>
          </a:xfrm>
          <a:prstGeom prst="rect">
            <a:avLst/>
          </a:prstGeom>
        </p:spPr>
      </p:pic>
    </p:spTree>
    <p:extLst>
      <p:ext uri="{BB962C8B-B14F-4D97-AF65-F5344CB8AC3E}">
        <p14:creationId xmlns:p14="http://schemas.microsoft.com/office/powerpoint/2010/main" val="2109747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pPr algn="ctr"/>
            <a:r>
              <a:rPr lang="ru-RU" sz="3200" b="1" i="1" dirty="0" smtClean="0">
                <a:solidFill>
                  <a:srgbClr val="FF0000"/>
                </a:solidFill>
              </a:rPr>
              <a:t>Примеры </a:t>
            </a:r>
            <a:r>
              <a:rPr lang="ru-RU" sz="3200" b="1" i="1" dirty="0" err="1" smtClean="0">
                <a:solidFill>
                  <a:srgbClr val="FF0000"/>
                </a:solidFill>
              </a:rPr>
              <a:t>наносистем</a:t>
            </a:r>
            <a:endParaRPr lang="ru-RU" sz="3200" b="1" i="1" dirty="0"/>
          </a:p>
        </p:txBody>
      </p:sp>
      <p:sp>
        <p:nvSpPr>
          <p:cNvPr id="3" name="Объект 2"/>
          <p:cNvSpPr>
            <a:spLocks noGrp="1"/>
          </p:cNvSpPr>
          <p:nvPr>
            <p:ph idx="1"/>
          </p:nvPr>
        </p:nvSpPr>
        <p:spPr>
          <a:xfrm>
            <a:off x="390364" y="959252"/>
            <a:ext cx="8363272" cy="5328592"/>
          </a:xfrm>
        </p:spPr>
        <p:txBody>
          <a:bodyPr/>
          <a:lstStyle/>
          <a:p>
            <a:pPr marL="0" indent="0" algn="just">
              <a:buNone/>
            </a:pPr>
            <a:r>
              <a:rPr lang="ru-RU" sz="2400" b="1" i="1" dirty="0" smtClean="0">
                <a:solidFill>
                  <a:srgbClr val="FF0000"/>
                </a:solidFill>
                <a:latin typeface="+mj-lt"/>
              </a:rPr>
              <a:t>Гексагональные поры «мобильного кристаллического материала 41 (МСМ 41)»  </a:t>
            </a:r>
            <a:r>
              <a:rPr lang="en-US" sz="2400" b="1" i="1" dirty="0" smtClean="0">
                <a:solidFill>
                  <a:srgbClr val="FF0000"/>
                </a:solidFill>
                <a:latin typeface="+mj-lt"/>
              </a:rPr>
              <a:t>J. Phys. Chem. 100, 1985 (1996).</a:t>
            </a:r>
            <a:endParaRPr lang="en-US" sz="2400" b="1" i="1" dirty="0">
              <a:solidFill>
                <a:srgbClr val="FF0000"/>
              </a:solidFill>
              <a:latin typeface="+mj-lt"/>
            </a:endParaRPr>
          </a:p>
        </p:txBody>
      </p:sp>
      <p:pic>
        <p:nvPicPr>
          <p:cNvPr id="4" name="Рисунок 3"/>
          <p:cNvPicPr>
            <a:picLocks noChangeAspect="1"/>
          </p:cNvPicPr>
          <p:nvPr/>
        </p:nvPicPr>
        <p:blipFill>
          <a:blip r:embed="rId2"/>
          <a:stretch>
            <a:fillRect/>
          </a:stretch>
        </p:blipFill>
        <p:spPr>
          <a:xfrm>
            <a:off x="2409891" y="1657031"/>
            <a:ext cx="3962309" cy="324733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779164"/>
            <a:ext cx="8964488" cy="1633881"/>
          </a:xfrm>
          <a:prstGeom prst="rect">
            <a:avLst/>
          </a:prstGeom>
        </p:spPr>
      </p:pic>
    </p:spTree>
    <p:extLst>
      <p:ext uri="{BB962C8B-B14F-4D97-AF65-F5344CB8AC3E}">
        <p14:creationId xmlns:p14="http://schemas.microsoft.com/office/powerpoint/2010/main" val="22370665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i="1" dirty="0" err="1" smtClean="0"/>
              <a:t>Orientational</a:t>
            </a:r>
            <a:r>
              <a:rPr lang="en-US" sz="2800" b="1" i="1" dirty="0" smtClean="0"/>
              <a:t> and translational correlation functions at low densities and low-density phase diagram</a:t>
            </a:r>
            <a:endParaRPr lang="ru-RU" sz="2800" b="1" i="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0" y="2215129"/>
            <a:ext cx="4142514" cy="287462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2053" y="1923174"/>
            <a:ext cx="4591260" cy="318602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1156566"/>
            <a:ext cx="7150849" cy="4991746"/>
          </a:xfrm>
          <a:prstGeom prst="rect">
            <a:avLst/>
          </a:prstGeom>
        </p:spPr>
      </p:pic>
    </p:spTree>
    <p:extLst>
      <p:ext uri="{BB962C8B-B14F-4D97-AF65-F5344CB8AC3E}">
        <p14:creationId xmlns:p14="http://schemas.microsoft.com/office/powerpoint/2010/main" val="37309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774923"/>
          </a:xfrm>
        </p:spPr>
        <p:txBody>
          <a:bodyPr/>
          <a:lstStyle/>
          <a:p>
            <a:pPr algn="ctr"/>
            <a:r>
              <a:rPr lang="en-US" sz="2800" b="1" i="1" dirty="0" smtClean="0"/>
              <a:t>Phase diagram in the presence of pinning – high densities</a:t>
            </a:r>
            <a:endParaRPr lang="ru-RU" sz="2800" b="1" i="1" dirty="0"/>
          </a:p>
        </p:txBody>
      </p:sp>
      <p:pic>
        <p:nvPicPr>
          <p:cNvPr id="3" name="Рисунок 2"/>
          <p:cNvPicPr>
            <a:picLocks noChangeAspect="1"/>
          </p:cNvPicPr>
          <p:nvPr/>
        </p:nvPicPr>
        <p:blipFill>
          <a:blip r:embed="rId2"/>
          <a:stretch>
            <a:fillRect/>
          </a:stretch>
        </p:blipFill>
        <p:spPr>
          <a:xfrm>
            <a:off x="1691680" y="1039517"/>
            <a:ext cx="5976664" cy="2823460"/>
          </a:xfrm>
          <a:prstGeom prst="rect">
            <a:avLst/>
          </a:prstGeom>
        </p:spPr>
      </p:pic>
      <p:pic>
        <p:nvPicPr>
          <p:cNvPr id="4" name="Рисунок 3"/>
          <p:cNvPicPr>
            <a:picLocks noChangeAspect="1"/>
          </p:cNvPicPr>
          <p:nvPr/>
        </p:nvPicPr>
        <p:blipFill>
          <a:blip r:embed="rId3"/>
          <a:stretch>
            <a:fillRect/>
          </a:stretch>
        </p:blipFill>
        <p:spPr>
          <a:xfrm>
            <a:off x="1547664" y="3284984"/>
            <a:ext cx="6768359" cy="3183360"/>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208" y="1305779"/>
            <a:ext cx="6876256" cy="4802665"/>
          </a:xfrm>
          <a:prstGeom prst="rect">
            <a:avLst/>
          </a:prstGeom>
        </p:spPr>
      </p:pic>
    </p:spTree>
    <p:extLst>
      <p:ext uri="{BB962C8B-B14F-4D97-AF65-F5344CB8AC3E}">
        <p14:creationId xmlns:p14="http://schemas.microsoft.com/office/powerpoint/2010/main" val="294768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i="1" dirty="0">
                <a:solidFill>
                  <a:srgbClr val="0033CC"/>
                </a:solidFill>
              </a:rPr>
              <a:t>Influence of random pinning on the phase diagram of </a:t>
            </a:r>
            <a:r>
              <a:rPr lang="en-US" sz="2800" b="1" i="1" dirty="0" smtClean="0">
                <a:solidFill>
                  <a:srgbClr val="0033CC"/>
                </a:solidFill>
              </a:rPr>
              <a:t>core-softened system – equation of state (</a:t>
            </a:r>
            <a:r>
              <a:rPr lang="en-US" sz="2800" b="1" i="1" dirty="0">
                <a:latin typeface="Symbol" panose="05050102010706020507" pitchFamily="18" charset="2"/>
              </a:rPr>
              <a:t>s=1.35 </a:t>
            </a:r>
            <a:r>
              <a:rPr lang="en-US" sz="2800" b="1" i="1" dirty="0" smtClean="0">
                <a:latin typeface="Symbol" panose="05050102010706020507" pitchFamily="18" charset="2"/>
              </a:rPr>
              <a:t>)</a:t>
            </a:r>
            <a:endParaRPr lang="ru-RU" sz="2800" dirty="0"/>
          </a:p>
        </p:txBody>
      </p:sp>
      <p:sp>
        <p:nvSpPr>
          <p:cNvPr id="3" name="TextBox 2"/>
          <p:cNvSpPr txBox="1"/>
          <p:nvPr/>
        </p:nvSpPr>
        <p:spPr>
          <a:xfrm>
            <a:off x="755576" y="1417638"/>
            <a:ext cx="7297190" cy="461665"/>
          </a:xfrm>
          <a:prstGeom prst="rect">
            <a:avLst/>
          </a:prstGeom>
          <a:noFill/>
        </p:spPr>
        <p:txBody>
          <a:bodyPr wrap="none" rtlCol="0">
            <a:spAutoFit/>
          </a:bodyPr>
          <a:lstStyle/>
          <a:p>
            <a:r>
              <a:rPr lang="en-US" sz="2400" b="1" i="1" dirty="0" smtClean="0">
                <a:solidFill>
                  <a:schemeClr val="bg2"/>
                </a:solidFill>
                <a:effectLst/>
              </a:rPr>
              <a:t>N=20000; concentration of pinning centers=0.1%</a:t>
            </a:r>
            <a:endParaRPr lang="ru-RU" sz="2400" b="1" i="1" dirty="0">
              <a:solidFill>
                <a:schemeClr val="bg2"/>
              </a:solidFill>
              <a:effectLst/>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857976"/>
            <a:ext cx="6078611" cy="4218139"/>
          </a:xfrm>
          <a:prstGeom prst="rect">
            <a:avLst/>
          </a:prstGeom>
        </p:spPr>
      </p:pic>
      <p:sp>
        <p:nvSpPr>
          <p:cNvPr id="8" name="TextBox 7"/>
          <p:cNvSpPr txBox="1"/>
          <p:nvPr/>
        </p:nvSpPr>
        <p:spPr>
          <a:xfrm>
            <a:off x="4864832" y="4365104"/>
            <a:ext cx="184730" cy="338554"/>
          </a:xfrm>
          <a:prstGeom prst="rect">
            <a:avLst/>
          </a:prstGeom>
          <a:noFill/>
        </p:spPr>
        <p:txBody>
          <a:bodyPr wrap="none" rtlCol="0">
            <a:spAutoFit/>
          </a:bodyPr>
          <a:lstStyle/>
          <a:p>
            <a:endParaRPr lang="ru-RU" dirty="0"/>
          </a:p>
        </p:txBody>
      </p:sp>
      <p:sp>
        <p:nvSpPr>
          <p:cNvPr id="9" name="TextBox 8"/>
          <p:cNvSpPr txBox="1"/>
          <p:nvPr/>
        </p:nvSpPr>
        <p:spPr>
          <a:xfrm>
            <a:off x="1676298" y="3933056"/>
            <a:ext cx="637706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2800" b="1" i="1" dirty="0" smtClean="0">
                <a:solidFill>
                  <a:schemeClr val="bg2"/>
                </a:solidFill>
              </a:rPr>
              <a:t>First-order liquid-</a:t>
            </a:r>
            <a:r>
              <a:rPr lang="en-US" sz="2800" b="1" i="1" dirty="0" err="1" smtClean="0">
                <a:solidFill>
                  <a:schemeClr val="bg2"/>
                </a:solidFill>
              </a:rPr>
              <a:t>hexatic</a:t>
            </a:r>
            <a:r>
              <a:rPr lang="en-US" sz="2800" b="1" i="1" dirty="0" smtClean="0">
                <a:solidFill>
                  <a:schemeClr val="bg2"/>
                </a:solidFill>
              </a:rPr>
              <a:t> transition?</a:t>
            </a:r>
            <a:endParaRPr lang="ru-RU" sz="2800" b="1" i="1" dirty="0">
              <a:solidFill>
                <a:schemeClr val="bg2"/>
              </a:solidFill>
            </a:endParaRPr>
          </a:p>
        </p:txBody>
      </p:sp>
    </p:spTree>
    <p:extLst>
      <p:ext uri="{BB962C8B-B14F-4D97-AF65-F5344CB8AC3E}">
        <p14:creationId xmlns:p14="http://schemas.microsoft.com/office/powerpoint/2010/main" val="13059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277813"/>
            <a:ext cx="8229600" cy="558800"/>
          </a:xfrm>
        </p:spPr>
        <p:txBody>
          <a:bodyPr/>
          <a:lstStyle/>
          <a:p>
            <a:pPr algn="ctr"/>
            <a:r>
              <a:rPr lang="en-US" sz="3600" b="1" i="1" dirty="0" smtClean="0"/>
              <a:t>Conclusions</a:t>
            </a:r>
            <a:endParaRPr lang="ru-RU" sz="3600" b="1" i="1" dirty="0" smtClean="0"/>
          </a:p>
        </p:txBody>
      </p:sp>
      <p:sp>
        <p:nvSpPr>
          <p:cNvPr id="24579" name="Содержимое 2"/>
          <p:cNvSpPr>
            <a:spLocks noGrp="1"/>
          </p:cNvSpPr>
          <p:nvPr>
            <p:ph idx="1"/>
          </p:nvPr>
        </p:nvSpPr>
        <p:spPr>
          <a:xfrm>
            <a:off x="500034" y="1000108"/>
            <a:ext cx="8229600" cy="5072082"/>
          </a:xfrm>
        </p:spPr>
        <p:txBody>
          <a:bodyPr/>
          <a:lstStyle/>
          <a:p>
            <a:pPr algn="just">
              <a:buNone/>
            </a:pPr>
            <a:r>
              <a:rPr lang="ru-RU" sz="2000" dirty="0" smtClean="0">
                <a:solidFill>
                  <a:schemeClr val="tx2"/>
                </a:solidFill>
                <a:latin typeface="Times New Roman" pitchFamily="18" charset="0"/>
                <a:cs typeface="Times New Roman" pitchFamily="18" charset="0"/>
              </a:rPr>
              <a:t>1). </a:t>
            </a:r>
            <a:r>
              <a:rPr lang="en-US" sz="2000" dirty="0">
                <a:solidFill>
                  <a:schemeClr val="tx2"/>
                </a:solidFill>
                <a:latin typeface="Times New Roman" pitchFamily="18" charset="0"/>
                <a:cs typeface="Times New Roman" pitchFamily="18" charset="0"/>
              </a:rPr>
              <a:t>The density profile of a liquid in a cylinder or in </a:t>
            </a:r>
            <a:r>
              <a:rPr lang="en-US" sz="2000" dirty="0" smtClean="0">
                <a:solidFill>
                  <a:schemeClr val="tx2"/>
                </a:solidFill>
                <a:latin typeface="Times New Roman" pitchFamily="18" charset="0"/>
                <a:cs typeface="Times New Roman" pitchFamily="18" charset="0"/>
              </a:rPr>
              <a:t>slit pores is </a:t>
            </a:r>
            <a:r>
              <a:rPr lang="en-US" sz="2000" dirty="0">
                <a:solidFill>
                  <a:schemeClr val="tx2"/>
                </a:solidFill>
                <a:latin typeface="Times New Roman" pitchFamily="18" charset="0"/>
                <a:cs typeface="Times New Roman" pitchFamily="18" charset="0"/>
              </a:rPr>
              <a:t>stratified. For </a:t>
            </a:r>
            <a:r>
              <a:rPr lang="en-US" sz="2000" dirty="0" smtClean="0">
                <a:solidFill>
                  <a:schemeClr val="tx2"/>
                </a:solidFill>
                <a:latin typeface="Times New Roman" pitchFamily="18" charset="0"/>
                <a:cs typeface="Times New Roman" pitchFamily="18" charset="0"/>
              </a:rPr>
              <a:t>a given </a:t>
            </a:r>
            <a:r>
              <a:rPr lang="en-US" sz="2000" dirty="0">
                <a:solidFill>
                  <a:schemeClr val="tx2"/>
                </a:solidFill>
                <a:latin typeface="Times New Roman" pitchFamily="18" charset="0"/>
                <a:cs typeface="Times New Roman" pitchFamily="18" charset="0"/>
              </a:rPr>
              <a:t>separation of the confining walls the density amplitude is greatest </a:t>
            </a:r>
            <a:r>
              <a:rPr lang="en-US" sz="2000" dirty="0" smtClean="0">
                <a:solidFill>
                  <a:schemeClr val="tx2"/>
                </a:solidFill>
                <a:latin typeface="Times New Roman" pitchFamily="18" charset="0"/>
                <a:cs typeface="Times New Roman" pitchFamily="18" charset="0"/>
              </a:rPr>
              <a:t>adjacent to </a:t>
            </a:r>
            <a:r>
              <a:rPr lang="en-US" sz="2000" dirty="0">
                <a:solidFill>
                  <a:schemeClr val="tx2"/>
                </a:solidFill>
                <a:latin typeface="Times New Roman" pitchFamily="18" charset="0"/>
                <a:cs typeface="Times New Roman" pitchFamily="18" charset="0"/>
              </a:rPr>
              <a:t>the wall and decays to the bulk density on the scale of a few </a:t>
            </a:r>
            <a:r>
              <a:rPr lang="en-US" sz="2000" dirty="0" smtClean="0">
                <a:solidFill>
                  <a:schemeClr val="tx2"/>
                </a:solidFill>
                <a:latin typeface="Times New Roman" pitchFamily="18" charset="0"/>
                <a:cs typeface="Times New Roman" pitchFamily="18" charset="0"/>
              </a:rPr>
              <a:t>molecular diameters.</a:t>
            </a:r>
          </a:p>
          <a:p>
            <a:pPr algn="just">
              <a:buNone/>
            </a:pPr>
            <a:r>
              <a:rPr lang="ru-RU" sz="2000" dirty="0" smtClean="0">
                <a:solidFill>
                  <a:schemeClr val="tx2"/>
                </a:solidFill>
                <a:latin typeface="Times New Roman" pitchFamily="18" charset="0"/>
                <a:cs typeface="Times New Roman" pitchFamily="18" charset="0"/>
              </a:rPr>
              <a:t>2). </a:t>
            </a:r>
            <a:r>
              <a:rPr lang="en-US" sz="2000" dirty="0">
                <a:solidFill>
                  <a:schemeClr val="tx2"/>
                </a:solidFill>
                <a:latin typeface="Times New Roman" pitchFamily="18" charset="0"/>
                <a:cs typeface="Times New Roman" pitchFamily="18" charset="0"/>
              </a:rPr>
              <a:t>At sufficiently high density the fluid in a confined domain freezes into an </a:t>
            </a:r>
            <a:r>
              <a:rPr lang="en-US" sz="2000" dirty="0" smtClean="0">
                <a:solidFill>
                  <a:schemeClr val="tx2"/>
                </a:solidFill>
                <a:latin typeface="Times New Roman" pitchFamily="18" charset="0"/>
                <a:cs typeface="Times New Roman" pitchFamily="18" charset="0"/>
              </a:rPr>
              <a:t>ordered solid</a:t>
            </a:r>
            <a:r>
              <a:rPr lang="en-US" sz="2000" dirty="0">
                <a:solidFill>
                  <a:schemeClr val="tx2"/>
                </a:solidFill>
                <a:latin typeface="Times New Roman" pitchFamily="18" charset="0"/>
                <a:cs typeface="Times New Roman" pitchFamily="18" charset="0"/>
              </a:rPr>
              <a:t>, the structure of which depends on the interplay between the </a:t>
            </a:r>
            <a:r>
              <a:rPr lang="en-US" sz="2000" dirty="0" smtClean="0">
                <a:solidFill>
                  <a:schemeClr val="tx2"/>
                </a:solidFill>
                <a:latin typeface="Times New Roman" pitchFamily="18" charset="0"/>
                <a:cs typeface="Times New Roman" pitchFamily="18" charset="0"/>
              </a:rPr>
              <a:t>particle-particle excluded </a:t>
            </a:r>
            <a:r>
              <a:rPr lang="en-US" sz="2000" dirty="0">
                <a:solidFill>
                  <a:schemeClr val="tx2"/>
                </a:solidFill>
                <a:latin typeface="Times New Roman" pitchFamily="18" charset="0"/>
                <a:cs typeface="Times New Roman" pitchFamily="18" charset="0"/>
              </a:rPr>
              <a:t>volume and the particle‐wall interaction. A confined </a:t>
            </a:r>
            <a:r>
              <a:rPr lang="en-US" sz="2000" dirty="0" smtClean="0">
                <a:solidFill>
                  <a:schemeClr val="tx2"/>
                </a:solidFill>
                <a:latin typeface="Times New Roman" pitchFamily="18" charset="0"/>
                <a:cs typeface="Times New Roman" pitchFamily="18" charset="0"/>
              </a:rPr>
              <a:t>system can </a:t>
            </a:r>
            <a:r>
              <a:rPr lang="en-US" sz="2000" dirty="0">
                <a:solidFill>
                  <a:schemeClr val="tx2"/>
                </a:solidFill>
                <a:latin typeface="Times New Roman" pitchFamily="18" charset="0"/>
                <a:cs typeface="Times New Roman" pitchFamily="18" charset="0"/>
              </a:rPr>
              <a:t>support </a:t>
            </a:r>
            <a:r>
              <a:rPr lang="en-US" sz="2000" dirty="0" smtClean="0">
                <a:solidFill>
                  <a:schemeClr val="tx2"/>
                </a:solidFill>
                <a:latin typeface="Times New Roman" pitchFamily="18" charset="0"/>
                <a:cs typeface="Times New Roman" pitchFamily="18" charset="0"/>
              </a:rPr>
              <a:t>phases </a:t>
            </a:r>
            <a:r>
              <a:rPr lang="en-US" sz="2000" dirty="0">
                <a:solidFill>
                  <a:schemeClr val="tx2"/>
                </a:solidFill>
                <a:latin typeface="Times New Roman" pitchFamily="18" charset="0"/>
                <a:cs typeface="Times New Roman" pitchFamily="18" charset="0"/>
              </a:rPr>
              <a:t>that </a:t>
            </a:r>
            <a:r>
              <a:rPr lang="en-US" sz="2000" dirty="0" smtClean="0">
                <a:solidFill>
                  <a:schemeClr val="tx2"/>
                </a:solidFill>
                <a:latin typeface="Times New Roman" pitchFamily="18" charset="0"/>
                <a:cs typeface="Times New Roman" pitchFamily="18" charset="0"/>
              </a:rPr>
              <a:t>do </a:t>
            </a:r>
            <a:r>
              <a:rPr lang="en-US" sz="2000" dirty="0">
                <a:solidFill>
                  <a:schemeClr val="tx2"/>
                </a:solidFill>
                <a:latin typeface="Times New Roman" pitchFamily="18" charset="0"/>
                <a:cs typeface="Times New Roman" pitchFamily="18" charset="0"/>
              </a:rPr>
              <a:t>not exist in 3D, e.g. the </a:t>
            </a:r>
            <a:r>
              <a:rPr lang="en-US" sz="2000" dirty="0" err="1">
                <a:solidFill>
                  <a:schemeClr val="tx2"/>
                </a:solidFill>
                <a:latin typeface="Times New Roman" pitchFamily="18" charset="0"/>
                <a:cs typeface="Times New Roman" pitchFamily="18" charset="0"/>
              </a:rPr>
              <a:t>hexatic</a:t>
            </a:r>
            <a:r>
              <a:rPr lang="en-US" sz="2000" dirty="0">
                <a:solidFill>
                  <a:schemeClr val="tx2"/>
                </a:solidFill>
                <a:latin typeface="Times New Roman" pitchFamily="18" charset="0"/>
                <a:cs typeface="Times New Roman" pitchFamily="18" charset="0"/>
              </a:rPr>
              <a:t> phase in 2D</a:t>
            </a:r>
            <a:r>
              <a:rPr lang="en-US" sz="2000" dirty="0" smtClean="0">
                <a:solidFill>
                  <a:schemeClr val="tx2"/>
                </a:solidFill>
                <a:latin typeface="Times New Roman" pitchFamily="18" charset="0"/>
                <a:cs typeface="Times New Roman" pitchFamily="18" charset="0"/>
              </a:rPr>
              <a:t>.</a:t>
            </a:r>
          </a:p>
          <a:p>
            <a:pPr algn="just">
              <a:buNone/>
            </a:pPr>
            <a:r>
              <a:rPr lang="en-US" sz="2000" dirty="0">
                <a:solidFill>
                  <a:schemeClr val="tx2"/>
                </a:solidFill>
                <a:latin typeface="Times New Roman" pitchFamily="18" charset="0"/>
                <a:cs typeface="Times New Roman" pitchFamily="18" charset="0"/>
              </a:rPr>
              <a:t>3). The properties of </a:t>
            </a:r>
            <a:r>
              <a:rPr lang="en-US" sz="2000" dirty="0" err="1">
                <a:solidFill>
                  <a:schemeClr val="tx2"/>
                </a:solidFill>
                <a:latin typeface="Times New Roman" pitchFamily="18" charset="0"/>
                <a:cs typeface="Times New Roman" pitchFamily="18" charset="0"/>
              </a:rPr>
              <a:t>nanoconfined</a:t>
            </a:r>
            <a:r>
              <a:rPr lang="en-US" sz="2000" dirty="0">
                <a:solidFill>
                  <a:schemeClr val="tx2"/>
                </a:solidFill>
                <a:latin typeface="Times New Roman" pitchFamily="18" charset="0"/>
                <a:cs typeface="Times New Roman" pitchFamily="18" charset="0"/>
              </a:rPr>
              <a:t> water are very strongly dependent </a:t>
            </a:r>
            <a:r>
              <a:rPr lang="en-US" sz="2000" dirty="0" smtClean="0">
                <a:solidFill>
                  <a:schemeClr val="tx2"/>
                </a:solidFill>
                <a:latin typeface="Times New Roman" pitchFamily="18" charset="0"/>
                <a:cs typeface="Times New Roman" pitchFamily="18" charset="0"/>
              </a:rPr>
              <a:t>on both </a:t>
            </a:r>
            <a:r>
              <a:rPr lang="en-US" sz="2000" dirty="0">
                <a:solidFill>
                  <a:schemeClr val="tx2"/>
                </a:solidFill>
                <a:latin typeface="Times New Roman" pitchFamily="18" charset="0"/>
                <a:cs typeface="Times New Roman" pitchFamily="18" charset="0"/>
              </a:rPr>
              <a:t>the nanotube diameter and the structure of the confining wall. It </a:t>
            </a:r>
            <a:r>
              <a:rPr lang="en-US" sz="2000" dirty="0" smtClean="0">
                <a:solidFill>
                  <a:schemeClr val="tx2"/>
                </a:solidFill>
                <a:latin typeface="Times New Roman" pitchFamily="18" charset="0"/>
                <a:cs typeface="Times New Roman" pitchFamily="18" charset="0"/>
              </a:rPr>
              <a:t>is not </a:t>
            </a:r>
            <a:r>
              <a:rPr lang="en-US" sz="2000" dirty="0">
                <a:solidFill>
                  <a:schemeClr val="tx2"/>
                </a:solidFill>
                <a:latin typeface="Times New Roman" pitchFamily="18" charset="0"/>
                <a:cs typeface="Times New Roman" pitchFamily="18" charset="0"/>
              </a:rPr>
              <a:t>possible to consider the confined water as a system independent </a:t>
            </a:r>
            <a:r>
              <a:rPr lang="en-US" sz="2000" dirty="0" smtClean="0">
                <a:solidFill>
                  <a:schemeClr val="tx2"/>
                </a:solidFill>
                <a:latin typeface="Times New Roman" pitchFamily="18" charset="0"/>
                <a:cs typeface="Times New Roman" pitchFamily="18" charset="0"/>
              </a:rPr>
              <a:t>of the </a:t>
            </a:r>
            <a:r>
              <a:rPr lang="en-US" sz="2000" dirty="0">
                <a:solidFill>
                  <a:schemeClr val="tx2"/>
                </a:solidFill>
                <a:latin typeface="Times New Roman" pitchFamily="18" charset="0"/>
                <a:cs typeface="Times New Roman" pitchFamily="18" charset="0"/>
              </a:rPr>
              <a:t>character of the confining walls</a:t>
            </a:r>
            <a:r>
              <a:rPr lang="en-US" sz="2000" dirty="0" smtClean="0">
                <a:solidFill>
                  <a:schemeClr val="tx2"/>
                </a:solidFill>
                <a:latin typeface="Times New Roman" pitchFamily="18" charset="0"/>
                <a:cs typeface="Times New Roman" pitchFamily="18" charset="0"/>
              </a:rPr>
              <a:t>.</a:t>
            </a:r>
          </a:p>
          <a:p>
            <a:pPr algn="just">
              <a:buNone/>
            </a:pPr>
            <a:r>
              <a:rPr lang="en-US" sz="2000" dirty="0">
                <a:solidFill>
                  <a:schemeClr val="tx2"/>
                </a:solidFill>
                <a:latin typeface="Times New Roman" pitchFamily="18" charset="0"/>
                <a:cs typeface="Times New Roman" pitchFamily="18" charset="0"/>
              </a:rPr>
              <a:t>4). At low temperature and/or high pressure the water enclosed in </a:t>
            </a:r>
            <a:r>
              <a:rPr lang="en-US" sz="2000" dirty="0" err="1" smtClean="0">
                <a:solidFill>
                  <a:schemeClr val="tx2"/>
                </a:solidFill>
                <a:latin typeface="Times New Roman" pitchFamily="18" charset="0"/>
                <a:cs typeface="Times New Roman" pitchFamily="18" charset="0"/>
              </a:rPr>
              <a:t>nanopores</a:t>
            </a:r>
            <a:r>
              <a:rPr lang="en-US" sz="2000" dirty="0" smtClean="0">
                <a:solidFill>
                  <a:schemeClr val="tx2"/>
                </a:solidFill>
                <a:latin typeface="Times New Roman" pitchFamily="18" charset="0"/>
                <a:cs typeface="Times New Roman" pitchFamily="18" charset="0"/>
              </a:rPr>
              <a:t> forms </a:t>
            </a:r>
            <a:r>
              <a:rPr lang="en-US" sz="2000" dirty="0">
                <a:solidFill>
                  <a:schemeClr val="tx2"/>
                </a:solidFill>
                <a:latin typeface="Times New Roman" pitchFamily="18" charset="0"/>
                <a:cs typeface="Times New Roman" pitchFamily="18" charset="0"/>
              </a:rPr>
              <a:t>a variety of ordered structures; these ices have structures that </a:t>
            </a:r>
            <a:r>
              <a:rPr lang="en-US" sz="2000" dirty="0" smtClean="0">
                <a:solidFill>
                  <a:schemeClr val="tx2"/>
                </a:solidFill>
                <a:latin typeface="Times New Roman" pitchFamily="18" charset="0"/>
                <a:cs typeface="Times New Roman" pitchFamily="18" charset="0"/>
              </a:rPr>
              <a:t>depend on hydrogen </a:t>
            </a:r>
            <a:r>
              <a:rPr lang="en-US" sz="2000" dirty="0">
                <a:solidFill>
                  <a:schemeClr val="tx2"/>
                </a:solidFill>
                <a:latin typeface="Times New Roman" pitchFamily="18" charset="0"/>
                <a:cs typeface="Times New Roman" pitchFamily="18" charset="0"/>
              </a:rPr>
              <a:t>bonding, wall curvature and molecule wall interactions.</a:t>
            </a:r>
            <a:endParaRPr lang="ru-RU" sz="1600" dirty="0" smtClean="0">
              <a:latin typeface="Times New Roman" pitchFamily="18" charset="0"/>
              <a:cs typeface="Times New Roman" pitchFamily="18" charset="0"/>
            </a:endParaRPr>
          </a:p>
          <a:p>
            <a:endParaRPr lang="ru-RU" sz="18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277813"/>
            <a:ext cx="8229600" cy="558800"/>
          </a:xfrm>
        </p:spPr>
        <p:txBody>
          <a:bodyPr/>
          <a:lstStyle/>
          <a:p>
            <a:pPr algn="ctr"/>
            <a:r>
              <a:rPr lang="en-US" sz="3600" b="1" i="1" dirty="0" smtClean="0"/>
              <a:t>Conclusions</a:t>
            </a:r>
            <a:endParaRPr lang="ru-RU" sz="3600" b="1" i="1" dirty="0" smtClean="0"/>
          </a:p>
        </p:txBody>
      </p:sp>
      <p:sp>
        <p:nvSpPr>
          <p:cNvPr id="24579" name="Содержимое 2"/>
          <p:cNvSpPr>
            <a:spLocks noGrp="1"/>
          </p:cNvSpPr>
          <p:nvPr>
            <p:ph idx="1"/>
          </p:nvPr>
        </p:nvSpPr>
        <p:spPr>
          <a:xfrm>
            <a:off x="500034" y="1000108"/>
            <a:ext cx="8229600" cy="5072082"/>
          </a:xfrm>
        </p:spPr>
        <p:txBody>
          <a:bodyPr/>
          <a:lstStyle/>
          <a:p>
            <a:pPr algn="just">
              <a:buNone/>
            </a:pPr>
            <a:r>
              <a:rPr lang="en-US" sz="2000" dirty="0" smtClean="0">
                <a:solidFill>
                  <a:schemeClr val="tx2"/>
                </a:solidFill>
                <a:latin typeface="Times New Roman" pitchFamily="18" charset="0"/>
                <a:cs typeface="Times New Roman" pitchFamily="18" charset="0"/>
              </a:rPr>
              <a:t>5</a:t>
            </a:r>
            <a:r>
              <a:rPr lang="ru-RU"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rPr>
              <a:t>In the talk we present a molecular dynamics study of the two dimensional core-softened system. </a:t>
            </a:r>
            <a:r>
              <a:rPr lang="en-US" sz="2000" dirty="0">
                <a:solidFill>
                  <a:schemeClr val="tx2"/>
                </a:solidFill>
                <a:latin typeface="Times New Roman" pitchFamily="18" charset="0"/>
                <a:cs typeface="Times New Roman" pitchFamily="18" charset="0"/>
              </a:rPr>
              <a:t>As in the analogous three dimensional </a:t>
            </a:r>
            <a:r>
              <a:rPr lang="en-US" sz="2000" dirty="0" smtClean="0">
                <a:solidFill>
                  <a:schemeClr val="tx2"/>
                </a:solidFill>
                <a:latin typeface="Times New Roman" pitchFamily="18" charset="0"/>
                <a:cs typeface="Times New Roman" pitchFamily="18" charset="0"/>
              </a:rPr>
              <a:t>case, a </a:t>
            </a:r>
            <a:r>
              <a:rPr lang="en-US" sz="2000" dirty="0">
                <a:solidFill>
                  <a:schemeClr val="tx2"/>
                </a:solidFill>
                <a:latin typeface="Times New Roman" pitchFamily="18" charset="0"/>
                <a:cs typeface="Times New Roman" pitchFamily="18" charset="0"/>
              </a:rPr>
              <a:t>reentrant-melting transition occurs upon compression for not too high pressures, along with a spectrum of water-like anomalies in the fluid phase. </a:t>
            </a:r>
            <a:endParaRPr lang="ru-RU" sz="2000" dirty="0" smtClean="0">
              <a:solidFill>
                <a:schemeClr val="tx2"/>
              </a:solidFill>
              <a:latin typeface="Times New Roman" pitchFamily="18" charset="0"/>
              <a:cs typeface="Times New Roman" pitchFamily="18" charset="0"/>
            </a:endParaRPr>
          </a:p>
          <a:p>
            <a:pPr algn="just">
              <a:buNone/>
            </a:pPr>
            <a:r>
              <a:rPr lang="en-US" sz="2000" dirty="0">
                <a:solidFill>
                  <a:schemeClr val="tx2"/>
                </a:solidFill>
                <a:latin typeface="Times New Roman" pitchFamily="18" charset="0"/>
                <a:cs typeface="Times New Roman" pitchFamily="18" charset="0"/>
              </a:rPr>
              <a:t>6</a:t>
            </a:r>
            <a:r>
              <a:rPr lang="ru-RU"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rPr>
              <a:t>For large values of repulsive shoulder, in </a:t>
            </a:r>
            <a:r>
              <a:rPr lang="en-US" sz="2000" dirty="0">
                <a:solidFill>
                  <a:schemeClr val="tx2"/>
                </a:solidFill>
                <a:latin typeface="Times New Roman" pitchFamily="18" charset="0"/>
                <a:cs typeface="Times New Roman" pitchFamily="18" charset="0"/>
              </a:rPr>
              <a:t>the low density part of the phase </a:t>
            </a:r>
            <a:r>
              <a:rPr lang="en-US" sz="2000" dirty="0" smtClean="0">
                <a:solidFill>
                  <a:schemeClr val="tx2"/>
                </a:solidFill>
                <a:latin typeface="Times New Roman" pitchFamily="18" charset="0"/>
                <a:cs typeface="Times New Roman" pitchFamily="18" charset="0"/>
              </a:rPr>
              <a:t>diagram, </a:t>
            </a:r>
            <a:r>
              <a:rPr lang="en-US" sz="2000" dirty="0">
                <a:solidFill>
                  <a:schemeClr val="tx2"/>
                </a:solidFill>
                <a:latin typeface="Times New Roman" pitchFamily="18" charset="0"/>
                <a:cs typeface="Times New Roman" pitchFamily="18" charset="0"/>
              </a:rPr>
              <a:t>melting is a continuous two-stage transition, with an intermediate </a:t>
            </a:r>
            <a:r>
              <a:rPr lang="en-US" sz="2000" dirty="0" err="1">
                <a:solidFill>
                  <a:schemeClr val="tx2"/>
                </a:solidFill>
                <a:latin typeface="Times New Roman" pitchFamily="18" charset="0"/>
                <a:cs typeface="Times New Roman" pitchFamily="18" charset="0"/>
              </a:rPr>
              <a:t>hexatic</a:t>
            </a:r>
            <a:r>
              <a:rPr lang="en-US" sz="2000" dirty="0">
                <a:solidFill>
                  <a:schemeClr val="tx2"/>
                </a:solidFill>
                <a:latin typeface="Times New Roman" pitchFamily="18" charset="0"/>
                <a:cs typeface="Times New Roman" pitchFamily="18" charset="0"/>
              </a:rPr>
              <a:t> phase. All available evidence supports the </a:t>
            </a:r>
            <a:r>
              <a:rPr lang="en-US" sz="2000" dirty="0" err="1">
                <a:solidFill>
                  <a:schemeClr val="tx2"/>
                </a:solidFill>
                <a:latin typeface="Times New Roman" pitchFamily="18" charset="0"/>
                <a:cs typeface="Times New Roman" pitchFamily="18" charset="0"/>
              </a:rPr>
              <a:t>Kosterlitz</a:t>
            </a:r>
            <a:r>
              <a:rPr lang="en-US" sz="2000" dirty="0">
                <a:solidFill>
                  <a:schemeClr val="tx2"/>
                </a:solidFill>
                <a:latin typeface="Times New Roman" pitchFamily="18" charset="0"/>
                <a:cs typeface="Times New Roman" pitchFamily="18" charset="0"/>
              </a:rPr>
              <a:t>-</a:t>
            </a:r>
            <a:r>
              <a:rPr lang="en-US" sz="2000" dirty="0" err="1">
                <a:solidFill>
                  <a:schemeClr val="tx2"/>
                </a:solidFill>
                <a:latin typeface="Times New Roman" pitchFamily="18" charset="0"/>
                <a:cs typeface="Times New Roman" pitchFamily="18" charset="0"/>
              </a:rPr>
              <a:t>Thouless</a:t>
            </a:r>
            <a:r>
              <a:rPr lang="en-US" sz="2000" dirty="0">
                <a:solidFill>
                  <a:schemeClr val="tx2"/>
                </a:solidFill>
                <a:latin typeface="Times New Roman" pitchFamily="18" charset="0"/>
                <a:cs typeface="Times New Roman" pitchFamily="18" charset="0"/>
              </a:rPr>
              <a:t>-</a:t>
            </a:r>
            <a:r>
              <a:rPr lang="en-US" sz="2000" dirty="0" err="1">
                <a:solidFill>
                  <a:schemeClr val="tx2"/>
                </a:solidFill>
                <a:latin typeface="Times New Roman" pitchFamily="18" charset="0"/>
                <a:cs typeface="Times New Roman" pitchFamily="18" charset="0"/>
              </a:rPr>
              <a:t>Halperin</a:t>
            </a:r>
            <a:r>
              <a:rPr lang="en-US" sz="2000" dirty="0">
                <a:solidFill>
                  <a:schemeClr val="tx2"/>
                </a:solidFill>
                <a:latin typeface="Times New Roman" pitchFamily="18" charset="0"/>
                <a:cs typeface="Times New Roman" pitchFamily="18" charset="0"/>
              </a:rPr>
              <a:t>-Nelson-Young </a:t>
            </a:r>
            <a:r>
              <a:rPr lang="en-US" sz="2000" dirty="0" smtClean="0">
                <a:solidFill>
                  <a:schemeClr val="tx2"/>
                </a:solidFill>
                <a:latin typeface="Times New Roman" pitchFamily="18" charset="0"/>
                <a:cs typeface="Times New Roman" pitchFamily="18" charset="0"/>
              </a:rPr>
              <a:t>scenario</a:t>
            </a:r>
            <a:r>
              <a:rPr lang="en-US" sz="2000" dirty="0">
                <a:solidFill>
                  <a:schemeClr val="tx2"/>
                </a:solidFill>
                <a:latin typeface="Times New Roman" pitchFamily="18" charset="0"/>
                <a:cs typeface="Times New Roman" pitchFamily="18" charset="0"/>
              </a:rPr>
              <a:t>. At high density part of the phase diagram one first-order transition takes place. </a:t>
            </a:r>
          </a:p>
          <a:p>
            <a:pPr algn="just">
              <a:buNone/>
            </a:pPr>
            <a:r>
              <a:rPr lang="en-US" sz="2000" dirty="0">
                <a:solidFill>
                  <a:schemeClr val="tx2"/>
                </a:solidFill>
                <a:latin typeface="Times New Roman" pitchFamily="18" charset="0"/>
                <a:cs typeface="Times New Roman" pitchFamily="18" charset="0"/>
              </a:rPr>
              <a:t>7</a:t>
            </a:r>
            <a:r>
              <a:rPr lang="en-US"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rPr>
              <a:t>For small values of repulsive shoulder transition is of first order. </a:t>
            </a:r>
          </a:p>
          <a:p>
            <a:pPr algn="just">
              <a:buNone/>
            </a:pPr>
            <a:r>
              <a:rPr lang="en-US" sz="2000" dirty="0">
                <a:solidFill>
                  <a:schemeClr val="tx2"/>
                </a:solidFill>
                <a:latin typeface="Times New Roman" pitchFamily="18" charset="0"/>
                <a:cs typeface="Times New Roman" pitchFamily="18" charset="0"/>
              </a:rPr>
              <a:t>8</a:t>
            </a:r>
            <a:r>
              <a:rPr lang="en-US"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rPr>
              <a:t>The influence of the random pinning on the phase diagram is investigated. It is shown that at low densities, where melting occurs through two continuous transition,  pinning widens the range of the </a:t>
            </a:r>
            <a:r>
              <a:rPr lang="en-US" sz="2000" dirty="0" err="1" smtClean="0">
                <a:solidFill>
                  <a:schemeClr val="tx2"/>
                </a:solidFill>
                <a:latin typeface="Times New Roman" pitchFamily="18" charset="0"/>
                <a:cs typeface="Times New Roman" pitchFamily="18" charset="0"/>
              </a:rPr>
              <a:t>hexatic</a:t>
            </a:r>
            <a:r>
              <a:rPr lang="en-US" sz="2000" dirty="0" smtClean="0">
                <a:solidFill>
                  <a:schemeClr val="tx2"/>
                </a:solidFill>
                <a:latin typeface="Times New Roman" pitchFamily="18" charset="0"/>
                <a:cs typeface="Times New Roman" pitchFamily="18" charset="0"/>
              </a:rPr>
              <a:t> phase. At high densities random pinning transforms the first order melting in two transitions: first-order liquid-</a:t>
            </a:r>
            <a:r>
              <a:rPr lang="en-US" sz="2000" dirty="0" err="1" smtClean="0">
                <a:solidFill>
                  <a:schemeClr val="tx2"/>
                </a:solidFill>
                <a:latin typeface="Times New Roman" pitchFamily="18" charset="0"/>
                <a:cs typeface="Times New Roman" pitchFamily="18" charset="0"/>
              </a:rPr>
              <a:t>hexatic</a:t>
            </a:r>
            <a:r>
              <a:rPr lang="en-US" sz="2000" dirty="0" smtClean="0">
                <a:solidFill>
                  <a:schemeClr val="tx2"/>
                </a:solidFill>
                <a:latin typeface="Times New Roman" pitchFamily="18" charset="0"/>
                <a:cs typeface="Times New Roman" pitchFamily="18" charset="0"/>
              </a:rPr>
              <a:t> transition and continuous </a:t>
            </a:r>
            <a:r>
              <a:rPr lang="en-US" sz="2000" dirty="0" err="1" smtClean="0">
                <a:solidFill>
                  <a:schemeClr val="tx2"/>
                </a:solidFill>
                <a:latin typeface="Times New Roman" pitchFamily="18" charset="0"/>
                <a:cs typeface="Times New Roman" pitchFamily="18" charset="0"/>
              </a:rPr>
              <a:t>hexatic</a:t>
            </a:r>
            <a:r>
              <a:rPr lang="en-US" sz="2000" dirty="0" smtClean="0">
                <a:solidFill>
                  <a:schemeClr val="tx2"/>
                </a:solidFill>
                <a:latin typeface="Times New Roman" pitchFamily="18" charset="0"/>
                <a:cs typeface="Times New Roman" pitchFamily="18" charset="0"/>
              </a:rPr>
              <a:t>-solid transition.</a:t>
            </a:r>
            <a:endParaRPr lang="ru-RU" sz="2000" dirty="0" smtClean="0">
              <a:solidFill>
                <a:schemeClr val="tx2"/>
              </a:solidFill>
              <a:latin typeface="Times New Roman" pitchFamily="18" charset="0"/>
              <a:cs typeface="Times New Roman" pitchFamily="18" charset="0"/>
            </a:endParaRPr>
          </a:p>
          <a:p>
            <a:pPr>
              <a:buNone/>
            </a:pPr>
            <a:endParaRPr lang="ru-RU" sz="1600" dirty="0" smtClean="0">
              <a:latin typeface="Times New Roman" pitchFamily="18" charset="0"/>
              <a:cs typeface="Times New Roman" pitchFamily="18" charset="0"/>
            </a:endParaRPr>
          </a:p>
          <a:p>
            <a:endParaRPr lang="ru-RU" sz="1800" dirty="0" smtClean="0"/>
          </a:p>
        </p:txBody>
      </p:sp>
    </p:spTree>
    <p:extLst>
      <p:ext uri="{BB962C8B-B14F-4D97-AF65-F5344CB8AC3E}">
        <p14:creationId xmlns:p14="http://schemas.microsoft.com/office/powerpoint/2010/main" val="2379569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277813"/>
            <a:ext cx="8229600" cy="558800"/>
          </a:xfrm>
        </p:spPr>
        <p:txBody>
          <a:bodyPr/>
          <a:lstStyle/>
          <a:p>
            <a:pPr algn="ctr"/>
            <a:r>
              <a:rPr lang="en-US" sz="3600" b="1" i="1" dirty="0" smtClean="0"/>
              <a:t>Conclusions</a:t>
            </a:r>
            <a:endParaRPr lang="ru-RU" sz="3600" b="1" i="1" dirty="0" smtClean="0"/>
          </a:p>
        </p:txBody>
      </p:sp>
      <p:sp>
        <p:nvSpPr>
          <p:cNvPr id="24579" name="Содержимое 2"/>
          <p:cNvSpPr>
            <a:spLocks noGrp="1"/>
          </p:cNvSpPr>
          <p:nvPr>
            <p:ph idx="1"/>
          </p:nvPr>
        </p:nvSpPr>
        <p:spPr>
          <a:xfrm>
            <a:off x="500034" y="1000108"/>
            <a:ext cx="8229600" cy="5072082"/>
          </a:xfrm>
        </p:spPr>
        <p:txBody>
          <a:bodyPr/>
          <a:lstStyle/>
          <a:p>
            <a:pPr algn="just">
              <a:buNone/>
            </a:pPr>
            <a:r>
              <a:rPr lang="en-US" sz="2000" dirty="0">
                <a:solidFill>
                  <a:schemeClr val="tx2"/>
                </a:solidFill>
                <a:latin typeface="Times New Roman" pitchFamily="18" charset="0"/>
                <a:cs typeface="Times New Roman" pitchFamily="18" charset="0"/>
              </a:rPr>
              <a:t>9</a:t>
            </a:r>
            <a:r>
              <a:rPr lang="ru-RU"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rPr>
              <a:t>In general, t</a:t>
            </a:r>
            <a:r>
              <a:rPr lang="en-US" sz="2000" dirty="0">
                <a:solidFill>
                  <a:schemeClr val="tx2"/>
                </a:solidFill>
                <a:latin typeface="Times New Roman" pitchFamily="18" charset="0"/>
                <a:cs typeface="Times New Roman" pitchFamily="18" charset="0"/>
              </a:rPr>
              <a:t>he character of the melting transition in quasi 2D confinement depends on the particle‐particle interaction, unlike the universal first order character of the melting transition in 3D, which is independent of the particle‐particle interaction. When the particle‐particle interaction is long‐ranged, such as dipole‐dipole repulsion, the 2D melting process is well described by the KTHNY theory. In particular, the transitions between the solid and the </a:t>
            </a:r>
            <a:r>
              <a:rPr lang="en-US" sz="2000" dirty="0" err="1">
                <a:solidFill>
                  <a:schemeClr val="tx2"/>
                </a:solidFill>
                <a:latin typeface="Times New Roman" pitchFamily="18" charset="0"/>
                <a:cs typeface="Times New Roman" pitchFamily="18" charset="0"/>
              </a:rPr>
              <a:t>hexatic</a:t>
            </a:r>
            <a:r>
              <a:rPr lang="en-US" sz="2000" dirty="0">
                <a:solidFill>
                  <a:schemeClr val="tx2"/>
                </a:solidFill>
                <a:latin typeface="Times New Roman" pitchFamily="18" charset="0"/>
                <a:cs typeface="Times New Roman" pitchFamily="18" charset="0"/>
              </a:rPr>
              <a:t> phase and the </a:t>
            </a:r>
            <a:r>
              <a:rPr lang="en-US" sz="2000" dirty="0" err="1">
                <a:solidFill>
                  <a:schemeClr val="tx2"/>
                </a:solidFill>
                <a:latin typeface="Times New Roman" pitchFamily="18" charset="0"/>
                <a:cs typeface="Times New Roman" pitchFamily="18" charset="0"/>
              </a:rPr>
              <a:t>hexatic</a:t>
            </a:r>
            <a:r>
              <a:rPr lang="en-US" sz="2000" dirty="0">
                <a:solidFill>
                  <a:schemeClr val="tx2"/>
                </a:solidFill>
                <a:latin typeface="Times New Roman" pitchFamily="18" charset="0"/>
                <a:cs typeface="Times New Roman" pitchFamily="18" charset="0"/>
              </a:rPr>
              <a:t> and the liquid phase are continuous. When the particle‐particle interaction is short‐ranged, such as hard‐core repulsion, the character of the melting process is not yet resolved. Overall, for the case of 2D melting, </a:t>
            </a:r>
            <a:r>
              <a:rPr lang="en-US" sz="2000" dirty="0" smtClean="0">
                <a:solidFill>
                  <a:schemeClr val="tx2"/>
                </a:solidFill>
                <a:latin typeface="Times New Roman" pitchFamily="18" charset="0"/>
                <a:cs typeface="Times New Roman" pitchFamily="18" charset="0"/>
              </a:rPr>
              <a:t>the current </a:t>
            </a:r>
            <a:r>
              <a:rPr lang="en-US" sz="2000" dirty="0">
                <a:solidFill>
                  <a:schemeClr val="tx2"/>
                </a:solidFill>
                <a:latin typeface="Times New Roman" pitchFamily="18" charset="0"/>
                <a:cs typeface="Times New Roman" pitchFamily="18" charset="0"/>
              </a:rPr>
              <a:t>evidence supports the existence of a </a:t>
            </a:r>
            <a:r>
              <a:rPr lang="en-US" sz="2000" dirty="0" err="1">
                <a:solidFill>
                  <a:schemeClr val="tx2"/>
                </a:solidFill>
                <a:latin typeface="Times New Roman" pitchFamily="18" charset="0"/>
                <a:cs typeface="Times New Roman" pitchFamily="18" charset="0"/>
              </a:rPr>
              <a:t>hexatic</a:t>
            </a:r>
            <a:r>
              <a:rPr lang="en-US" sz="2000" dirty="0">
                <a:solidFill>
                  <a:schemeClr val="tx2"/>
                </a:solidFill>
                <a:latin typeface="Times New Roman" pitchFamily="18" charset="0"/>
                <a:cs typeface="Times New Roman" pitchFamily="18" charset="0"/>
              </a:rPr>
              <a:t> phase </a:t>
            </a:r>
            <a:r>
              <a:rPr lang="en-US" sz="2000" dirty="0" smtClean="0">
                <a:solidFill>
                  <a:schemeClr val="tx2"/>
                </a:solidFill>
                <a:latin typeface="Times New Roman" pitchFamily="18" charset="0"/>
                <a:cs typeface="Times New Roman" pitchFamily="18" charset="0"/>
              </a:rPr>
              <a:t>intermediate between </a:t>
            </a:r>
            <a:r>
              <a:rPr lang="en-US" sz="2000" dirty="0">
                <a:solidFill>
                  <a:schemeClr val="tx2"/>
                </a:solidFill>
                <a:latin typeface="Times New Roman" pitchFamily="18" charset="0"/>
                <a:cs typeface="Times New Roman" pitchFamily="18" charset="0"/>
              </a:rPr>
              <a:t>the liquid and ordered solid phases, but whether the </a:t>
            </a:r>
            <a:r>
              <a:rPr lang="en-US" sz="2000" dirty="0" smtClean="0">
                <a:solidFill>
                  <a:schemeClr val="tx2"/>
                </a:solidFill>
                <a:latin typeface="Times New Roman" pitchFamily="18" charset="0"/>
                <a:cs typeface="Times New Roman" pitchFamily="18" charset="0"/>
              </a:rPr>
              <a:t>liquid‐to‐</a:t>
            </a:r>
            <a:r>
              <a:rPr lang="en-US" sz="2000" dirty="0" err="1" smtClean="0">
                <a:solidFill>
                  <a:schemeClr val="tx2"/>
                </a:solidFill>
                <a:latin typeface="Times New Roman" pitchFamily="18" charset="0"/>
                <a:cs typeface="Times New Roman" pitchFamily="18" charset="0"/>
              </a:rPr>
              <a:t>hexatic</a:t>
            </a:r>
            <a:r>
              <a:rPr lang="en-US" sz="2000" dirty="0" smtClean="0">
                <a:solidFill>
                  <a:schemeClr val="tx2"/>
                </a:solidFill>
                <a:latin typeface="Times New Roman" pitchFamily="18" charset="0"/>
                <a:cs typeface="Times New Roman" pitchFamily="18" charset="0"/>
              </a:rPr>
              <a:t> phase </a:t>
            </a:r>
            <a:r>
              <a:rPr lang="en-US" sz="2000" dirty="0">
                <a:solidFill>
                  <a:schemeClr val="tx2"/>
                </a:solidFill>
                <a:latin typeface="Times New Roman" pitchFamily="18" charset="0"/>
                <a:cs typeface="Times New Roman" pitchFamily="18" charset="0"/>
              </a:rPr>
              <a:t>transition is continuous or weakly first order is not fully </a:t>
            </a:r>
            <a:r>
              <a:rPr lang="en-US" sz="2000" dirty="0" smtClean="0">
                <a:solidFill>
                  <a:schemeClr val="tx2"/>
                </a:solidFill>
                <a:latin typeface="Times New Roman" pitchFamily="18" charset="0"/>
                <a:cs typeface="Times New Roman" pitchFamily="18" charset="0"/>
              </a:rPr>
              <a:t>understood.</a:t>
            </a:r>
            <a:endParaRPr lang="en-US" sz="2000"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34466036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61253"/>
            <a:ext cx="8286809" cy="1446550"/>
          </a:xfrm>
          <a:prstGeom prst="rect">
            <a:avLst/>
          </a:prstGeom>
          <a:noFill/>
        </p:spPr>
        <p:txBody>
          <a:bodyPr wrap="square" rtlCol="0">
            <a:spAutoFit/>
          </a:bodyPr>
          <a:lstStyle/>
          <a:p>
            <a:r>
              <a:rPr lang="en-US" sz="4400" dirty="0" smtClean="0">
                <a:solidFill>
                  <a:srgbClr val="7030A0"/>
                </a:solidFill>
              </a:rPr>
              <a:t>Thank you very much for your attention</a:t>
            </a:r>
            <a:endParaRPr lang="ru-RU" sz="4400" dirty="0">
              <a:solidFill>
                <a:srgbClr val="7030A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r>
              <a:rPr lang="en-US" sz="2400" b="1" i="1" dirty="0"/>
              <a:t>Anomalous behavior of the core-softened system in </a:t>
            </a:r>
            <a:r>
              <a:rPr lang="en-US" sz="2400" b="1" i="1" dirty="0" smtClean="0"/>
              <a:t>2D</a:t>
            </a:r>
            <a:r>
              <a:rPr lang="en-US" sz="2400" b="1" i="1" dirty="0"/>
              <a:t>: sequence of anomalies in core-softened systems</a:t>
            </a:r>
            <a:endParaRPr lang="ru-RU" sz="2400" dirty="0"/>
          </a:p>
        </p:txBody>
      </p:sp>
      <p:sp>
        <p:nvSpPr>
          <p:cNvPr id="3" name="TextBox 2"/>
          <p:cNvSpPr txBox="1"/>
          <p:nvPr/>
        </p:nvSpPr>
        <p:spPr>
          <a:xfrm>
            <a:off x="395536" y="1361088"/>
            <a:ext cx="4211960" cy="1077218"/>
          </a:xfrm>
          <a:prstGeom prst="rect">
            <a:avLst/>
          </a:prstGeom>
          <a:noFill/>
        </p:spPr>
        <p:txBody>
          <a:bodyPr wrap="square" rtlCol="0">
            <a:spAutoFit/>
          </a:bodyPr>
          <a:lstStyle/>
          <a:p>
            <a:pPr algn="just"/>
            <a:r>
              <a:rPr lang="en-US" b="1" i="1" dirty="0" smtClean="0">
                <a:solidFill>
                  <a:srgbClr val="FF0000"/>
                </a:solidFill>
                <a:effectLst/>
              </a:rPr>
              <a:t>3D</a:t>
            </a:r>
            <a:r>
              <a:rPr lang="en-US" i="1" dirty="0" smtClean="0">
                <a:solidFill>
                  <a:srgbClr val="FF0000"/>
                </a:solidFill>
                <a:effectLst/>
              </a:rPr>
              <a:t> (</a:t>
            </a:r>
            <a:r>
              <a:rPr lang="en-US" i="1" dirty="0">
                <a:solidFill>
                  <a:srgbClr val="FF0000"/>
                </a:solidFill>
                <a:effectLst/>
              </a:rPr>
              <a:t>Yu. D. </a:t>
            </a:r>
            <a:r>
              <a:rPr lang="en-US" i="1" dirty="0" err="1">
                <a:solidFill>
                  <a:srgbClr val="FF0000"/>
                </a:solidFill>
                <a:effectLst/>
              </a:rPr>
              <a:t>Fomin</a:t>
            </a:r>
            <a:r>
              <a:rPr lang="en-US" i="1" dirty="0">
                <a:solidFill>
                  <a:srgbClr val="FF0000"/>
                </a:solidFill>
                <a:effectLst/>
              </a:rPr>
              <a:t>, E. N. </a:t>
            </a:r>
            <a:r>
              <a:rPr lang="en-US" i="1" dirty="0" err="1">
                <a:solidFill>
                  <a:srgbClr val="FF0000"/>
                </a:solidFill>
                <a:effectLst/>
              </a:rPr>
              <a:t>Tsiok</a:t>
            </a:r>
            <a:r>
              <a:rPr lang="en-US" i="1" dirty="0">
                <a:solidFill>
                  <a:srgbClr val="FF0000"/>
                </a:solidFill>
                <a:effectLst/>
              </a:rPr>
              <a:t>, and V. N. </a:t>
            </a:r>
            <a:r>
              <a:rPr lang="en-US" i="1" dirty="0" err="1">
                <a:solidFill>
                  <a:srgbClr val="FF0000"/>
                </a:solidFill>
                <a:effectLst/>
              </a:rPr>
              <a:t>Ryzhov</a:t>
            </a:r>
            <a:r>
              <a:rPr lang="en-US" i="1" dirty="0">
                <a:solidFill>
                  <a:srgbClr val="FF0000"/>
                </a:solidFill>
                <a:effectLst/>
              </a:rPr>
              <a:t>, </a:t>
            </a:r>
            <a:r>
              <a:rPr lang="en-US" i="1" dirty="0" smtClean="0">
                <a:solidFill>
                  <a:srgbClr val="FF0000"/>
                </a:solidFill>
                <a:effectLst/>
              </a:rPr>
              <a:t>J</a:t>
            </a:r>
            <a:r>
              <a:rPr lang="en-US" i="1" dirty="0">
                <a:solidFill>
                  <a:srgbClr val="FF0000"/>
                </a:solidFill>
                <a:effectLst/>
              </a:rPr>
              <a:t>. Chem. Phys. </a:t>
            </a:r>
            <a:r>
              <a:rPr lang="en-US" i="1" dirty="0" smtClean="0">
                <a:solidFill>
                  <a:srgbClr val="FF0000"/>
                </a:solidFill>
                <a:effectLst/>
              </a:rPr>
              <a:t>135, </a:t>
            </a:r>
            <a:r>
              <a:rPr lang="en-US" i="1" dirty="0">
                <a:solidFill>
                  <a:srgbClr val="FF0000"/>
                </a:solidFill>
                <a:effectLst/>
              </a:rPr>
              <a:t>234502 (2011); </a:t>
            </a:r>
            <a:r>
              <a:rPr lang="en-US" i="1" dirty="0" smtClean="0">
                <a:solidFill>
                  <a:srgbClr val="FF0000"/>
                </a:solidFill>
                <a:effectLst/>
              </a:rPr>
              <a:t>Yu. D. </a:t>
            </a:r>
            <a:r>
              <a:rPr lang="en-US" i="1" dirty="0" err="1" smtClean="0">
                <a:solidFill>
                  <a:srgbClr val="FF0000"/>
                </a:solidFill>
                <a:effectLst/>
              </a:rPr>
              <a:t>Fomin</a:t>
            </a:r>
            <a:r>
              <a:rPr lang="en-US" i="1" dirty="0" smtClean="0">
                <a:solidFill>
                  <a:srgbClr val="FF0000"/>
                </a:solidFill>
                <a:effectLst/>
              </a:rPr>
              <a:t>, E. N. </a:t>
            </a:r>
            <a:r>
              <a:rPr lang="en-US" i="1" dirty="0" err="1" smtClean="0">
                <a:solidFill>
                  <a:srgbClr val="FF0000"/>
                </a:solidFill>
                <a:effectLst/>
              </a:rPr>
              <a:t>Tsiok</a:t>
            </a:r>
            <a:r>
              <a:rPr lang="en-US" i="1" dirty="0" smtClean="0">
                <a:solidFill>
                  <a:srgbClr val="FF0000"/>
                </a:solidFill>
                <a:effectLst/>
              </a:rPr>
              <a:t>, and V. N. </a:t>
            </a:r>
            <a:r>
              <a:rPr lang="en-US" i="1" dirty="0" err="1" smtClean="0">
                <a:solidFill>
                  <a:srgbClr val="FF0000"/>
                </a:solidFill>
                <a:effectLst/>
              </a:rPr>
              <a:t>Ryzhov</a:t>
            </a:r>
            <a:r>
              <a:rPr lang="en-US" i="1" dirty="0" smtClean="0">
                <a:solidFill>
                  <a:srgbClr val="FF0000"/>
                </a:solidFill>
                <a:effectLst/>
              </a:rPr>
              <a:t>, </a:t>
            </a:r>
          </a:p>
          <a:p>
            <a:pPr algn="just"/>
            <a:r>
              <a:rPr lang="en-US" i="1" dirty="0" smtClean="0">
                <a:solidFill>
                  <a:srgbClr val="FF0000"/>
                </a:solidFill>
                <a:effectLst/>
              </a:rPr>
              <a:t>Phys. Rev. E 87, 042122 (2013)) </a:t>
            </a:r>
            <a:endParaRPr lang="ru-RU" i="1" dirty="0">
              <a:solidFill>
                <a:srgbClr val="FF0000"/>
              </a:solidFill>
              <a:effectLst/>
            </a:endParaRPr>
          </a:p>
        </p:txBody>
      </p:sp>
      <p:sp>
        <p:nvSpPr>
          <p:cNvPr id="4" name="TextBox 3"/>
          <p:cNvSpPr txBox="1"/>
          <p:nvPr/>
        </p:nvSpPr>
        <p:spPr>
          <a:xfrm>
            <a:off x="4572000" y="1070689"/>
            <a:ext cx="3852937" cy="1323439"/>
          </a:xfrm>
          <a:prstGeom prst="rect">
            <a:avLst/>
          </a:prstGeom>
          <a:noFill/>
        </p:spPr>
        <p:txBody>
          <a:bodyPr wrap="square" rtlCol="0">
            <a:spAutoFit/>
          </a:bodyPr>
          <a:lstStyle/>
          <a:p>
            <a:pPr algn="just"/>
            <a:r>
              <a:rPr lang="en-US" b="1" i="1" dirty="0" smtClean="0">
                <a:solidFill>
                  <a:srgbClr val="FF0000"/>
                </a:solidFill>
                <a:effectLst/>
              </a:rPr>
              <a:t>2D (</a:t>
            </a:r>
            <a:r>
              <a:rPr lang="en-US" i="1" dirty="0" smtClean="0">
                <a:solidFill>
                  <a:srgbClr val="FF0000"/>
                </a:solidFill>
                <a:effectLst/>
              </a:rPr>
              <a:t>Inversion </a:t>
            </a:r>
            <a:r>
              <a:rPr lang="en-US" i="1" dirty="0">
                <a:solidFill>
                  <a:srgbClr val="FF0000"/>
                </a:solidFill>
                <a:effectLst/>
              </a:rPr>
              <a:t>of sequence of diffusion </a:t>
            </a:r>
            <a:endParaRPr lang="en-US" i="1" dirty="0" smtClean="0">
              <a:solidFill>
                <a:srgbClr val="FF0000"/>
              </a:solidFill>
              <a:effectLst/>
            </a:endParaRPr>
          </a:p>
          <a:p>
            <a:pPr algn="just"/>
            <a:r>
              <a:rPr lang="en-US" i="1" dirty="0" smtClean="0">
                <a:solidFill>
                  <a:srgbClr val="FF0000"/>
                </a:solidFill>
                <a:effectLst/>
              </a:rPr>
              <a:t>and structural anomalies in </a:t>
            </a:r>
            <a:r>
              <a:rPr lang="en-US" i="1" dirty="0">
                <a:solidFill>
                  <a:srgbClr val="FF0000"/>
                </a:solidFill>
                <a:effectLst/>
              </a:rPr>
              <a:t>core-softened </a:t>
            </a:r>
            <a:r>
              <a:rPr lang="en-US" i="1" dirty="0" smtClean="0">
                <a:solidFill>
                  <a:srgbClr val="FF0000"/>
                </a:solidFill>
                <a:effectLst/>
              </a:rPr>
              <a:t>systems </a:t>
            </a:r>
            <a:r>
              <a:rPr lang="it-IT" i="1" dirty="0">
                <a:solidFill>
                  <a:schemeClr val="tx2"/>
                </a:solidFill>
                <a:effectLst/>
              </a:rPr>
              <a:t>D.E. Dudalov, Yu.D. Fomin, E.N. Tsiok, and V.N. Ryzhov, </a:t>
            </a:r>
            <a:r>
              <a:rPr lang="sv-SE" i="1" dirty="0" smtClean="0">
                <a:solidFill>
                  <a:schemeClr val="tx2"/>
                </a:solidFill>
                <a:effectLst/>
              </a:rPr>
              <a:t>Soft </a:t>
            </a:r>
            <a:r>
              <a:rPr lang="sv-SE" i="1" dirty="0">
                <a:solidFill>
                  <a:schemeClr val="tx2"/>
                </a:solidFill>
                <a:effectLst/>
              </a:rPr>
              <a:t>Matter 10, 4966 (</a:t>
            </a:r>
            <a:r>
              <a:rPr lang="sv-SE" i="1" dirty="0" smtClean="0">
                <a:solidFill>
                  <a:schemeClr val="tx2"/>
                </a:solidFill>
                <a:effectLst/>
              </a:rPr>
              <a:t>2014)</a:t>
            </a:r>
            <a:r>
              <a:rPr lang="de-DE" i="1" dirty="0" smtClean="0">
                <a:solidFill>
                  <a:schemeClr val="tx2"/>
                </a:solidFill>
                <a:effectLst/>
              </a:rPr>
              <a:t>)</a:t>
            </a:r>
            <a:r>
              <a:rPr lang="en-US" i="1" dirty="0" smtClean="0">
                <a:solidFill>
                  <a:srgbClr val="FF0000"/>
                </a:solidFill>
                <a:effectLst/>
              </a:rPr>
              <a:t>)</a:t>
            </a:r>
            <a:endParaRPr lang="ru-RU" i="1" dirty="0">
              <a:solidFill>
                <a:srgbClr val="FF0000"/>
              </a:solidFill>
              <a:effectLst/>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21" y="2564904"/>
            <a:ext cx="3657791" cy="2643877"/>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510259"/>
            <a:ext cx="4152637" cy="2660609"/>
          </a:xfrm>
          <a:prstGeom prst="rect">
            <a:avLst/>
          </a:prstGeom>
        </p:spPr>
      </p:pic>
      <p:sp>
        <p:nvSpPr>
          <p:cNvPr id="8" name="TextBox 7"/>
          <p:cNvSpPr txBox="1"/>
          <p:nvPr/>
        </p:nvSpPr>
        <p:spPr>
          <a:xfrm>
            <a:off x="371711" y="5270395"/>
            <a:ext cx="3343351" cy="830997"/>
          </a:xfrm>
          <a:prstGeom prst="rect">
            <a:avLst/>
          </a:prstGeom>
          <a:noFill/>
        </p:spPr>
        <p:txBody>
          <a:bodyPr wrap="none" rtlCol="0">
            <a:spAutoFit/>
          </a:bodyPr>
          <a:lstStyle/>
          <a:p>
            <a:r>
              <a:rPr lang="en-US" i="1" dirty="0" err="1" smtClean="0">
                <a:solidFill>
                  <a:schemeClr val="tx2"/>
                </a:solidFill>
                <a:effectLst/>
              </a:rPr>
              <a:t>Waterlike</a:t>
            </a:r>
            <a:r>
              <a:rPr lang="en-US" i="1" dirty="0" smtClean="0">
                <a:solidFill>
                  <a:schemeClr val="tx2"/>
                </a:solidFill>
                <a:effectLst/>
              </a:rPr>
              <a:t> sequence of </a:t>
            </a:r>
            <a:r>
              <a:rPr lang="en-US" i="1" dirty="0">
                <a:solidFill>
                  <a:schemeClr val="tx2"/>
                </a:solidFill>
                <a:effectLst/>
              </a:rPr>
              <a:t>anomalies </a:t>
            </a:r>
            <a:endParaRPr lang="en-US" i="1" dirty="0" smtClean="0">
              <a:solidFill>
                <a:schemeClr val="tx2"/>
              </a:solidFill>
              <a:effectLst/>
            </a:endParaRPr>
          </a:p>
          <a:p>
            <a:r>
              <a:rPr lang="en-US" i="1" dirty="0" smtClean="0">
                <a:solidFill>
                  <a:schemeClr val="tx2"/>
                </a:solidFill>
                <a:effectLst/>
              </a:rPr>
              <a:t>(</a:t>
            </a:r>
            <a:r>
              <a:rPr lang="en-US" i="1" dirty="0">
                <a:solidFill>
                  <a:schemeClr val="tx2"/>
                </a:solidFill>
                <a:effectLst/>
              </a:rPr>
              <a:t>J.R. </a:t>
            </a:r>
            <a:r>
              <a:rPr lang="en-US" i="1" dirty="0" err="1">
                <a:solidFill>
                  <a:schemeClr val="tx2"/>
                </a:solidFill>
                <a:effectLst/>
              </a:rPr>
              <a:t>Errington</a:t>
            </a:r>
            <a:r>
              <a:rPr lang="en-US" i="1" dirty="0">
                <a:solidFill>
                  <a:schemeClr val="tx2"/>
                </a:solidFill>
                <a:effectLst/>
              </a:rPr>
              <a:t>, P.D. </a:t>
            </a:r>
            <a:r>
              <a:rPr lang="en-US" i="1" dirty="0" err="1">
                <a:solidFill>
                  <a:schemeClr val="tx2"/>
                </a:solidFill>
                <a:effectLst/>
              </a:rPr>
              <a:t>Debenedetti</a:t>
            </a:r>
            <a:r>
              <a:rPr lang="en-US" i="1" dirty="0">
                <a:solidFill>
                  <a:schemeClr val="tx2"/>
                </a:solidFill>
                <a:effectLst/>
              </a:rPr>
              <a:t>, </a:t>
            </a:r>
            <a:endParaRPr lang="en-US" i="1" dirty="0" smtClean="0">
              <a:solidFill>
                <a:schemeClr val="tx2"/>
              </a:solidFill>
              <a:effectLst/>
            </a:endParaRPr>
          </a:p>
          <a:p>
            <a:r>
              <a:rPr lang="en-US" i="1" dirty="0" smtClean="0">
                <a:solidFill>
                  <a:schemeClr val="tx2"/>
                </a:solidFill>
                <a:effectLst/>
              </a:rPr>
              <a:t>Nature </a:t>
            </a:r>
            <a:r>
              <a:rPr lang="en-US" i="1" dirty="0">
                <a:solidFill>
                  <a:schemeClr val="tx2"/>
                </a:solidFill>
                <a:effectLst/>
              </a:rPr>
              <a:t>(London) 409 (2001) 318) </a:t>
            </a:r>
            <a:endParaRPr lang="ru-RU" i="1" dirty="0">
              <a:solidFill>
                <a:schemeClr val="tx2"/>
              </a:solidFill>
              <a:effectLst/>
            </a:endParaRPr>
          </a:p>
        </p:txBody>
      </p:sp>
      <p:sp>
        <p:nvSpPr>
          <p:cNvPr id="9" name="TextBox 8"/>
          <p:cNvSpPr txBox="1"/>
          <p:nvPr/>
        </p:nvSpPr>
        <p:spPr>
          <a:xfrm>
            <a:off x="3971815" y="5170868"/>
            <a:ext cx="5172185" cy="1323439"/>
          </a:xfrm>
          <a:prstGeom prst="rect">
            <a:avLst/>
          </a:prstGeom>
          <a:noFill/>
        </p:spPr>
        <p:txBody>
          <a:bodyPr wrap="square" rtlCol="0">
            <a:spAutoFit/>
          </a:bodyPr>
          <a:lstStyle/>
          <a:p>
            <a:pPr algn="l"/>
            <a:r>
              <a:rPr lang="en-US" i="1" dirty="0" err="1" smtClean="0">
                <a:solidFill>
                  <a:schemeClr val="tx2"/>
                </a:solidFill>
                <a:effectLst/>
              </a:rPr>
              <a:t>Silicalike</a:t>
            </a:r>
            <a:r>
              <a:rPr lang="en-US" i="1" dirty="0" smtClean="0">
                <a:solidFill>
                  <a:schemeClr val="tx2"/>
                </a:solidFill>
                <a:effectLst/>
              </a:rPr>
              <a:t> sequence of anomalies (S. Shell, P.G. </a:t>
            </a:r>
            <a:r>
              <a:rPr lang="en-US" i="1" dirty="0" err="1" smtClean="0">
                <a:solidFill>
                  <a:schemeClr val="tx2"/>
                </a:solidFill>
                <a:effectLst/>
              </a:rPr>
              <a:t>Debenedetti</a:t>
            </a:r>
            <a:r>
              <a:rPr lang="en-US" i="1" dirty="0" smtClean="0">
                <a:solidFill>
                  <a:schemeClr val="tx2"/>
                </a:solidFill>
                <a:effectLst/>
              </a:rPr>
              <a:t>, and A.Z. </a:t>
            </a:r>
            <a:r>
              <a:rPr lang="en-US" i="1" dirty="0" err="1" smtClean="0">
                <a:solidFill>
                  <a:schemeClr val="tx2"/>
                </a:solidFill>
                <a:effectLst/>
              </a:rPr>
              <a:t>Panagiotopoulos</a:t>
            </a:r>
            <a:r>
              <a:rPr lang="en-US" i="1" dirty="0" smtClean="0">
                <a:solidFill>
                  <a:schemeClr val="tx2"/>
                </a:solidFill>
                <a:effectLst/>
              </a:rPr>
              <a:t>, Phys. Rev. E </a:t>
            </a:r>
            <a:r>
              <a:rPr lang="en-US" b="1" i="1" dirty="0" smtClean="0">
                <a:solidFill>
                  <a:schemeClr val="tx2"/>
                </a:solidFill>
                <a:effectLst/>
              </a:rPr>
              <a:t>66</a:t>
            </a:r>
            <a:r>
              <a:rPr lang="en-US" i="1" dirty="0" smtClean="0">
                <a:solidFill>
                  <a:schemeClr val="tx2"/>
                </a:solidFill>
                <a:effectLst/>
              </a:rPr>
              <a:t>, </a:t>
            </a:r>
            <a:r>
              <a:rPr lang="ru-RU" i="1" dirty="0" smtClean="0">
                <a:solidFill>
                  <a:schemeClr val="tx2"/>
                </a:solidFill>
                <a:effectLst/>
              </a:rPr>
              <a:t>011202 (2002)</a:t>
            </a:r>
            <a:r>
              <a:rPr lang="en-US" i="1" dirty="0">
                <a:solidFill>
                  <a:schemeClr val="tx2"/>
                </a:solidFill>
                <a:effectLst/>
              </a:rPr>
              <a:t>; Yu. D. </a:t>
            </a:r>
            <a:r>
              <a:rPr lang="en-US" i="1" dirty="0" err="1">
                <a:solidFill>
                  <a:schemeClr val="tx2"/>
                </a:solidFill>
                <a:effectLst/>
              </a:rPr>
              <a:t>Fomin</a:t>
            </a:r>
            <a:r>
              <a:rPr lang="en-US" i="1" dirty="0">
                <a:solidFill>
                  <a:schemeClr val="tx2"/>
                </a:solidFill>
                <a:effectLst/>
              </a:rPr>
              <a:t>, E. N. </a:t>
            </a:r>
            <a:r>
              <a:rPr lang="en-US" i="1" dirty="0" err="1">
                <a:solidFill>
                  <a:schemeClr val="tx2"/>
                </a:solidFill>
                <a:effectLst/>
              </a:rPr>
              <a:t>Tsiok</a:t>
            </a:r>
            <a:r>
              <a:rPr lang="en-US" i="1" dirty="0">
                <a:solidFill>
                  <a:schemeClr val="tx2"/>
                </a:solidFill>
                <a:effectLst/>
              </a:rPr>
              <a:t>, and V. N. </a:t>
            </a:r>
            <a:r>
              <a:rPr lang="en-US" i="1" dirty="0" err="1">
                <a:solidFill>
                  <a:schemeClr val="tx2"/>
                </a:solidFill>
                <a:effectLst/>
              </a:rPr>
              <a:t>Ryzhov</a:t>
            </a:r>
            <a:r>
              <a:rPr lang="en-US" i="1" dirty="0">
                <a:solidFill>
                  <a:schemeClr val="tx2"/>
                </a:solidFill>
                <a:effectLst/>
              </a:rPr>
              <a:t>, </a:t>
            </a:r>
            <a:r>
              <a:rPr lang="en-US" i="1" dirty="0" smtClean="0">
                <a:solidFill>
                  <a:schemeClr val="tx2"/>
                </a:solidFill>
                <a:effectLst/>
              </a:rPr>
              <a:t>Phys</a:t>
            </a:r>
            <a:r>
              <a:rPr lang="en-US" i="1" dirty="0">
                <a:solidFill>
                  <a:schemeClr val="tx2"/>
                </a:solidFill>
                <a:effectLst/>
              </a:rPr>
              <a:t>. Rev. E 87, 042122 (2013)) </a:t>
            </a:r>
          </a:p>
          <a:p>
            <a:pPr algn="l"/>
            <a:endParaRPr lang="ru-RU" i="1" dirty="0">
              <a:solidFill>
                <a:schemeClr val="tx2"/>
              </a:solidFill>
              <a:effectLst/>
            </a:endParaRPr>
          </a:p>
        </p:txBody>
      </p:sp>
      <p:sp>
        <p:nvSpPr>
          <p:cNvPr id="11" name="TextBox 10"/>
          <p:cNvSpPr txBox="1"/>
          <p:nvPr/>
        </p:nvSpPr>
        <p:spPr>
          <a:xfrm>
            <a:off x="3488657" y="4365104"/>
            <a:ext cx="2063386" cy="76944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lvl="0"/>
            <a:r>
              <a:rPr lang="en-US" sz="2800" dirty="0">
                <a:solidFill>
                  <a:srgbClr val="FF0000"/>
                </a:solidFill>
              </a:rPr>
              <a:t>May be, no!</a:t>
            </a:r>
            <a:endParaRPr lang="ru-RU" sz="2800" dirty="0">
              <a:solidFill>
                <a:srgbClr val="FF0000"/>
              </a:solidFill>
            </a:endParaRPr>
          </a:p>
          <a:p>
            <a:endParaRPr lang="ru-RU" dirty="0"/>
          </a:p>
        </p:txBody>
      </p:sp>
      <p:sp>
        <p:nvSpPr>
          <p:cNvPr id="15" name="TextBox 14"/>
          <p:cNvSpPr txBox="1"/>
          <p:nvPr/>
        </p:nvSpPr>
        <p:spPr>
          <a:xfrm>
            <a:off x="240756" y="3042377"/>
            <a:ext cx="8733480" cy="95410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b="1" i="1" dirty="0" smtClean="0">
                <a:solidFill>
                  <a:srgbClr val="FF0000"/>
                </a:solidFill>
                <a:effectLst/>
              </a:rPr>
              <a:t>Is this behavior universal for models of water-like </a:t>
            </a:r>
          </a:p>
          <a:p>
            <a:r>
              <a:rPr lang="en-US" sz="2800" b="1" i="1" dirty="0" smtClean="0">
                <a:solidFill>
                  <a:srgbClr val="FF0000"/>
                </a:solidFill>
                <a:effectLst/>
              </a:rPr>
              <a:t>anomalies?</a:t>
            </a:r>
            <a:endParaRPr lang="ru-RU" sz="2800" b="1" i="1" dirty="0">
              <a:solidFill>
                <a:srgbClr val="FF0000"/>
              </a:solidFill>
              <a:effectLst/>
            </a:endParaRPr>
          </a:p>
        </p:txBody>
      </p:sp>
    </p:spTree>
    <p:extLst>
      <p:ext uri="{BB962C8B-B14F-4D97-AF65-F5344CB8AC3E}">
        <p14:creationId xmlns:p14="http://schemas.microsoft.com/office/powerpoint/2010/main" val="404494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1"/>
          <p:cNvSpPr txBox="1">
            <a:spLocks noChangeArrowheads="1"/>
          </p:cNvSpPr>
          <p:nvPr/>
        </p:nvSpPr>
        <p:spPr bwMode="auto">
          <a:xfrm>
            <a:off x="684213" y="0"/>
            <a:ext cx="7772400" cy="908050"/>
          </a:xfrm>
          <a:prstGeom prst="rect">
            <a:avLst/>
          </a:prstGeom>
          <a:noFill/>
          <a:ln w="9525">
            <a:noFill/>
            <a:round/>
            <a:headEnd/>
            <a:tailEnd/>
          </a:ln>
        </p:spPr>
        <p:txBody>
          <a:bodyPr anchor="ctr"/>
          <a:lstStyle/>
          <a:p>
            <a:pPr algn="ctr">
              <a:buClrTx/>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500" b="1" i="1" dirty="0" err="1">
                <a:solidFill>
                  <a:schemeClr val="tx1"/>
                </a:solidFill>
                <a:effectLst/>
                <a:latin typeface="+mj-lt"/>
                <a:ea typeface="Microsoft YaHei" charset="-122"/>
              </a:rPr>
              <a:t>Lizardite</a:t>
            </a:r>
            <a:r>
              <a:rPr lang="en-US" sz="3600" b="1" i="1" dirty="0">
                <a:solidFill>
                  <a:schemeClr val="tx1"/>
                </a:solidFill>
                <a:effectLst/>
                <a:latin typeface="+mj-lt"/>
                <a:ea typeface="Microsoft YaHei" charset="-122"/>
              </a:rPr>
              <a:t> </a:t>
            </a:r>
            <a:r>
              <a:rPr lang="ru-RU" sz="3500" b="1" i="1" dirty="0" err="1">
                <a:solidFill>
                  <a:srgbClr val="0D0D0D"/>
                </a:solidFill>
                <a:effectLst/>
                <a:latin typeface="+mj-lt"/>
                <a:ea typeface="Microsoft YaHei" charset="-122"/>
              </a:rPr>
              <a:t>Asbestos</a:t>
            </a:r>
            <a:endParaRPr lang="ru-RU" sz="3500" b="1" i="1" dirty="0">
              <a:solidFill>
                <a:srgbClr val="0D0D0D"/>
              </a:solidFill>
              <a:effectLst/>
              <a:latin typeface="+mj-lt"/>
              <a:ea typeface="Microsoft YaHei" charset="-122"/>
            </a:endParaRPr>
          </a:p>
        </p:txBody>
      </p:sp>
      <p:pic>
        <p:nvPicPr>
          <p:cNvPr id="6147" name="Рисунок 8" descr="Chrysotile_asbestos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852738"/>
            <a:ext cx="3887787"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Рисунок 9" descr="chrysotile-o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894013"/>
            <a:ext cx="4211638"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9" name="Object 2"/>
          <p:cNvGraphicFramePr>
            <a:graphicFrameLocks noChangeAspect="1"/>
          </p:cNvGraphicFramePr>
          <p:nvPr/>
        </p:nvGraphicFramePr>
        <p:xfrm>
          <a:off x="395288" y="973138"/>
          <a:ext cx="3644900" cy="800100"/>
        </p:xfrm>
        <a:graphic>
          <a:graphicData uri="http://schemas.openxmlformats.org/presentationml/2006/ole">
            <mc:AlternateContent xmlns:mc="http://schemas.openxmlformats.org/markup-compatibility/2006">
              <mc:Choice xmlns:v="urn:schemas-microsoft-com:vml" Requires="v">
                <p:oleObj spid="_x0000_s1040" name="Формула" r:id="rId6" imgW="1040948" imgH="228501" progId="Equation.3">
                  <p:embed/>
                </p:oleObj>
              </mc:Choice>
              <mc:Fallback>
                <p:oleObj name="Формула" r:id="rId6" imgW="1040948" imgH="2285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973138"/>
                        <a:ext cx="3644900" cy="80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0" name="Прямоугольник 11"/>
          <p:cNvSpPr>
            <a:spLocks noChangeArrowheads="1"/>
          </p:cNvSpPr>
          <p:nvPr/>
        </p:nvSpPr>
        <p:spPr bwMode="auto">
          <a:xfrm>
            <a:off x="4284663" y="1187450"/>
            <a:ext cx="3959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a:solidFill>
                  <a:schemeClr val="tx1"/>
                </a:solidFill>
              </a:rPr>
              <a:t>Fibrous hydrophilic material</a:t>
            </a:r>
            <a:endParaRPr lang="ru-RU" altLang="ru-RU"/>
          </a:p>
        </p:txBody>
      </p:sp>
      <p:sp>
        <p:nvSpPr>
          <p:cNvPr id="6151" name="Прямоугольник 12"/>
          <p:cNvSpPr>
            <a:spLocks noChangeArrowheads="1"/>
          </p:cNvSpPr>
          <p:nvPr/>
        </p:nvSpPr>
        <p:spPr bwMode="auto">
          <a:xfrm>
            <a:off x="179388" y="1844675"/>
            <a:ext cx="8569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a:solidFill>
                  <a:schemeClr val="tx1"/>
                </a:solidFill>
              </a:rPr>
              <a:t>Fibers are characterised by flexibility, high-tensile strength, incombustibility, resistance to acids and bases, large surface area and abrasion resistance</a:t>
            </a:r>
            <a:endParaRPr lang="ru-RU" altLang="ru-RU"/>
          </a:p>
        </p:txBody>
      </p:sp>
    </p:spTree>
    <p:extLst>
      <p:ext uri="{BB962C8B-B14F-4D97-AF65-F5344CB8AC3E}">
        <p14:creationId xmlns:p14="http://schemas.microsoft.com/office/powerpoint/2010/main" val="25116856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684213" y="0"/>
            <a:ext cx="7772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ru-RU" altLang="ru-RU" sz="3500" b="1">
                <a:solidFill>
                  <a:srgbClr val="0D0D0D"/>
                </a:solidFill>
              </a:rPr>
              <a:t>Confined Water: asbestos</a:t>
            </a:r>
          </a:p>
        </p:txBody>
      </p:sp>
      <p:sp>
        <p:nvSpPr>
          <p:cNvPr id="7171" name="Прямоугольник 2"/>
          <p:cNvSpPr>
            <a:spLocks noChangeArrowheads="1"/>
          </p:cNvSpPr>
          <p:nvPr/>
        </p:nvSpPr>
        <p:spPr bwMode="auto">
          <a:xfrm>
            <a:off x="179388" y="6092825"/>
            <a:ext cx="8208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ru-RU" b="1">
                <a:solidFill>
                  <a:schemeClr val="tx1"/>
                </a:solidFill>
              </a:rPr>
              <a:t>E. Mamontov, Yu. A. Kumzerov, and S. B. Vakhrushev</a:t>
            </a:r>
            <a:r>
              <a:rPr lang="ru-RU" altLang="ru-RU" b="1">
                <a:solidFill>
                  <a:schemeClr val="tx1"/>
                </a:solidFill>
              </a:rPr>
              <a:t>, Phys. Rev. </a:t>
            </a:r>
            <a:r>
              <a:rPr lang="en-US" altLang="ru-RU" b="1">
                <a:solidFill>
                  <a:schemeClr val="tx1"/>
                </a:solidFill>
              </a:rPr>
              <a:t>E 71, 061502 </a:t>
            </a:r>
            <a:r>
              <a:rPr lang="ru-RU" altLang="ru-RU" b="1">
                <a:solidFill>
                  <a:schemeClr val="tx1"/>
                </a:solidFill>
              </a:rPr>
              <a:t>(</a:t>
            </a:r>
            <a:r>
              <a:rPr lang="en-US" altLang="ru-RU" b="1">
                <a:solidFill>
                  <a:schemeClr val="tx1"/>
                </a:solidFill>
              </a:rPr>
              <a:t>2005</a:t>
            </a:r>
            <a:r>
              <a:rPr lang="ru-RU" altLang="ru-RU" b="1">
                <a:solidFill>
                  <a:schemeClr val="tx1"/>
                </a:solidFill>
              </a:rPr>
              <a:t>)</a:t>
            </a:r>
          </a:p>
        </p:txBody>
      </p:sp>
      <p:pic>
        <p:nvPicPr>
          <p:cNvPr id="71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162175"/>
            <a:ext cx="5955044"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3" name="Object 2"/>
          <p:cNvGraphicFramePr>
            <a:graphicFrameLocks noChangeAspect="1"/>
          </p:cNvGraphicFramePr>
          <p:nvPr/>
        </p:nvGraphicFramePr>
        <p:xfrm>
          <a:off x="611188" y="981075"/>
          <a:ext cx="3644900" cy="800100"/>
        </p:xfrm>
        <a:graphic>
          <a:graphicData uri="http://schemas.openxmlformats.org/presentationml/2006/ole">
            <mc:AlternateContent xmlns:mc="http://schemas.openxmlformats.org/markup-compatibility/2006">
              <mc:Choice xmlns:v="urn:schemas-microsoft-com:vml" Requires="v">
                <p:oleObj spid="_x0000_s2076" name="Формула" r:id="rId5" imgW="1040948" imgH="228501" progId="Equation.3">
                  <p:embed/>
                </p:oleObj>
              </mc:Choice>
              <mc:Fallback>
                <p:oleObj name="Формула" r:id="rId5" imgW="1040948"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981075"/>
                        <a:ext cx="3644900" cy="80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4" name="Прямоугольник 6"/>
          <p:cNvSpPr>
            <a:spLocks noChangeArrowheads="1"/>
          </p:cNvSpPr>
          <p:nvPr/>
        </p:nvSpPr>
        <p:spPr bwMode="auto">
          <a:xfrm>
            <a:off x="5543550" y="1073150"/>
            <a:ext cx="3600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dirty="0" err="1">
                <a:solidFill>
                  <a:schemeClr val="tx1"/>
                </a:solidFill>
              </a:rPr>
              <a:t>Inner</a:t>
            </a:r>
            <a:r>
              <a:rPr lang="ru-RU" altLang="ru-RU" b="1" dirty="0">
                <a:solidFill>
                  <a:schemeClr val="tx1"/>
                </a:solidFill>
              </a:rPr>
              <a:t> </a:t>
            </a:r>
            <a:r>
              <a:rPr lang="ru-RU" altLang="ru-RU" b="1" dirty="0" err="1">
                <a:solidFill>
                  <a:schemeClr val="tx1"/>
                </a:solidFill>
              </a:rPr>
              <a:t>diameter</a:t>
            </a:r>
            <a:r>
              <a:rPr lang="ru-RU" altLang="ru-RU" b="1" dirty="0">
                <a:solidFill>
                  <a:schemeClr val="tx1"/>
                </a:solidFill>
              </a:rPr>
              <a:t>: 2-8 </a:t>
            </a:r>
            <a:r>
              <a:rPr lang="ru-RU" altLang="ru-RU" b="1" dirty="0" err="1">
                <a:solidFill>
                  <a:schemeClr val="tx1"/>
                </a:solidFill>
              </a:rPr>
              <a:t>nm</a:t>
            </a:r>
            <a:endParaRPr lang="ru-RU" altLang="ru-RU" b="1" dirty="0">
              <a:solidFill>
                <a:schemeClr val="tx1"/>
              </a:solidFill>
            </a:endParaRPr>
          </a:p>
          <a:p>
            <a:endParaRPr lang="ru-RU" altLang="ru-RU" b="1" dirty="0">
              <a:solidFill>
                <a:schemeClr val="tx1"/>
              </a:solidFill>
            </a:endParaRPr>
          </a:p>
          <a:p>
            <a:r>
              <a:rPr lang="ru-RU" altLang="ru-RU" b="1" dirty="0" err="1">
                <a:solidFill>
                  <a:schemeClr val="tx1"/>
                </a:solidFill>
              </a:rPr>
              <a:t>Outer</a:t>
            </a:r>
            <a:r>
              <a:rPr lang="ru-RU" altLang="ru-RU" b="1" dirty="0">
                <a:solidFill>
                  <a:schemeClr val="tx1"/>
                </a:solidFill>
              </a:rPr>
              <a:t> </a:t>
            </a:r>
            <a:r>
              <a:rPr lang="ru-RU" altLang="ru-RU" b="1" dirty="0" err="1">
                <a:solidFill>
                  <a:schemeClr val="tx1"/>
                </a:solidFill>
              </a:rPr>
              <a:t>diameter</a:t>
            </a:r>
            <a:r>
              <a:rPr lang="ru-RU" altLang="ru-RU" b="1" dirty="0">
                <a:solidFill>
                  <a:schemeClr val="tx1"/>
                </a:solidFill>
              </a:rPr>
              <a:t>: 20-40 </a:t>
            </a:r>
            <a:r>
              <a:rPr lang="ru-RU" altLang="ru-RU" b="1" dirty="0" err="1">
                <a:solidFill>
                  <a:schemeClr val="tx1"/>
                </a:solidFill>
              </a:rPr>
              <a:t>nm</a:t>
            </a:r>
            <a:endParaRPr lang="ru-RU" altLang="ru-RU" dirty="0"/>
          </a:p>
        </p:txBody>
      </p:sp>
      <p:sp>
        <p:nvSpPr>
          <p:cNvPr id="7175" name="Прямоугольник 7"/>
          <p:cNvSpPr>
            <a:spLocks noChangeArrowheads="1"/>
          </p:cNvSpPr>
          <p:nvPr/>
        </p:nvSpPr>
        <p:spPr bwMode="auto">
          <a:xfrm>
            <a:off x="6134432" y="3302398"/>
            <a:ext cx="3097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b="1" dirty="0" err="1">
                <a:solidFill>
                  <a:schemeClr val="tx1"/>
                </a:solidFill>
              </a:rPr>
              <a:t>Water</a:t>
            </a:r>
            <a:r>
              <a:rPr lang="ru-RU" altLang="ru-RU" b="1" dirty="0">
                <a:solidFill>
                  <a:schemeClr val="tx1"/>
                </a:solidFill>
              </a:rPr>
              <a:t> </a:t>
            </a:r>
            <a:r>
              <a:rPr lang="ru-RU" altLang="ru-RU" b="1" dirty="0" err="1">
                <a:solidFill>
                  <a:schemeClr val="tx1"/>
                </a:solidFill>
              </a:rPr>
              <a:t>inside</a:t>
            </a:r>
            <a:r>
              <a:rPr lang="ru-RU" altLang="ru-RU" b="1" dirty="0">
                <a:solidFill>
                  <a:schemeClr val="tx1"/>
                </a:solidFill>
              </a:rPr>
              <a:t> </a:t>
            </a:r>
            <a:r>
              <a:rPr lang="ru-RU" altLang="ru-RU" b="1" dirty="0" err="1">
                <a:solidFill>
                  <a:schemeClr val="tx1"/>
                </a:solidFill>
              </a:rPr>
              <a:t>asbestos</a:t>
            </a:r>
            <a:r>
              <a:rPr lang="ru-RU" altLang="ru-RU" b="1" dirty="0">
                <a:solidFill>
                  <a:schemeClr val="tx1"/>
                </a:solidFill>
              </a:rPr>
              <a:t> </a:t>
            </a:r>
            <a:r>
              <a:rPr lang="ru-RU" altLang="ru-RU" b="1" dirty="0" err="1">
                <a:solidFill>
                  <a:schemeClr val="tx1"/>
                </a:solidFill>
              </a:rPr>
              <a:t>tubes</a:t>
            </a:r>
            <a:r>
              <a:rPr lang="ru-RU" altLang="ru-RU" b="1" dirty="0">
                <a:solidFill>
                  <a:schemeClr val="tx1"/>
                </a:solidFill>
              </a:rPr>
              <a:t>:</a:t>
            </a:r>
            <a:endParaRPr lang="ru-RU" altLang="ru-RU" sz="1200" dirty="0"/>
          </a:p>
        </p:txBody>
      </p:sp>
      <p:graphicFrame>
        <p:nvGraphicFramePr>
          <p:cNvPr id="7176" name="Object 4"/>
          <p:cNvGraphicFramePr>
            <a:graphicFrameLocks noChangeAspect="1"/>
          </p:cNvGraphicFramePr>
          <p:nvPr/>
        </p:nvGraphicFramePr>
        <p:xfrm>
          <a:off x="6135736" y="4236641"/>
          <a:ext cx="2489200" cy="800100"/>
        </p:xfrm>
        <a:graphic>
          <a:graphicData uri="http://schemas.openxmlformats.org/presentationml/2006/ole">
            <mc:AlternateContent xmlns:mc="http://schemas.openxmlformats.org/markup-compatibility/2006">
              <mc:Choice xmlns:v="urn:schemas-microsoft-com:vml" Requires="v">
                <p:oleObj spid="_x0000_s2077" name="Формула" r:id="rId7" imgW="711200" imgH="228600" progId="Equation.3">
                  <p:embed/>
                </p:oleObj>
              </mc:Choice>
              <mc:Fallback>
                <p:oleObj name="Формула" r:id="rId7" imgW="7112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5736" y="4236641"/>
                        <a:ext cx="2489200" cy="80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272984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b="1" i="1" dirty="0" smtClean="0"/>
              <a:t>Неоднородное распределение – твердые сферы и система с потенциалом </a:t>
            </a:r>
            <a:r>
              <a:rPr lang="ru-RU" sz="2400" b="1" i="1" dirty="0" err="1" smtClean="0"/>
              <a:t>Леннарда</a:t>
            </a:r>
            <a:r>
              <a:rPr lang="ru-RU" sz="2400" b="1" i="1" dirty="0" smtClean="0"/>
              <a:t>-Джонса в </a:t>
            </a:r>
            <a:r>
              <a:rPr lang="ru-RU" sz="2400" b="1" i="1" dirty="0" err="1" smtClean="0"/>
              <a:t>нанощели</a:t>
            </a:r>
            <a:r>
              <a:rPr lang="ru-RU" sz="2400" b="1" i="1" dirty="0" smtClean="0"/>
              <a:t> с твердыми стенками (</a:t>
            </a:r>
            <a:r>
              <a:rPr lang="en-US" sz="2400" b="1" i="1" dirty="0" smtClean="0"/>
              <a:t>Microfluidics and </a:t>
            </a:r>
            <a:r>
              <a:rPr lang="en-US" sz="2400" b="1" i="1" dirty="0" err="1" smtClean="0"/>
              <a:t>Nanofluidics</a:t>
            </a:r>
            <a:r>
              <a:rPr lang="en-US" sz="2400" b="1" i="1" dirty="0"/>
              <a:t> </a:t>
            </a:r>
            <a:r>
              <a:rPr lang="en-US" sz="2400" b="1" i="1" dirty="0" smtClean="0"/>
              <a:t>10, 899 (2011))</a:t>
            </a:r>
            <a:endParaRPr lang="ru-RU" sz="2400" b="1" i="1" dirty="0"/>
          </a:p>
        </p:txBody>
      </p:sp>
      <p:pic>
        <p:nvPicPr>
          <p:cNvPr id="3" name="Рисунок 2"/>
          <p:cNvPicPr>
            <a:picLocks noChangeAspect="1"/>
          </p:cNvPicPr>
          <p:nvPr/>
        </p:nvPicPr>
        <p:blipFill>
          <a:blip r:embed="rId2"/>
          <a:stretch>
            <a:fillRect/>
          </a:stretch>
        </p:blipFill>
        <p:spPr>
          <a:xfrm>
            <a:off x="1259632" y="1628800"/>
            <a:ext cx="2496300" cy="4464496"/>
          </a:xfrm>
          <a:prstGeom prst="rect">
            <a:avLst/>
          </a:prstGeom>
        </p:spPr>
      </p:pic>
      <p:pic>
        <p:nvPicPr>
          <p:cNvPr id="4" name="Рисунок 3"/>
          <p:cNvPicPr>
            <a:picLocks noChangeAspect="1"/>
          </p:cNvPicPr>
          <p:nvPr/>
        </p:nvPicPr>
        <p:blipFill>
          <a:blip r:embed="rId3"/>
          <a:stretch>
            <a:fillRect/>
          </a:stretch>
        </p:blipFill>
        <p:spPr>
          <a:xfrm>
            <a:off x="5004048" y="1633157"/>
            <a:ext cx="2176064" cy="4316123"/>
          </a:xfrm>
          <a:prstGeom prst="rect">
            <a:avLst/>
          </a:prstGeom>
        </p:spPr>
      </p:pic>
    </p:spTree>
    <p:extLst>
      <p:ext uri="{BB962C8B-B14F-4D97-AF65-F5344CB8AC3E}">
        <p14:creationId xmlns:p14="http://schemas.microsoft.com/office/powerpoint/2010/main" val="223889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278979"/>
          </a:xfrm>
        </p:spPr>
        <p:txBody>
          <a:bodyPr/>
          <a:lstStyle/>
          <a:p>
            <a:r>
              <a:rPr lang="en-US" sz="2800" b="1" i="1" dirty="0"/>
              <a:t>Cyclohexane Confined in Slit </a:t>
            </a:r>
            <a:r>
              <a:rPr lang="en-US" sz="2800" b="1" i="1" dirty="0" smtClean="0"/>
              <a:t>Carbon </a:t>
            </a:r>
            <a:r>
              <a:rPr lang="en-US" sz="2800" b="1" i="1" dirty="0" err="1" smtClean="0"/>
              <a:t>Nanopore</a:t>
            </a:r>
            <a:r>
              <a:rPr lang="en-US" sz="2800" b="1" i="1" dirty="0"/>
              <a:t> (Yu. D. </a:t>
            </a:r>
            <a:r>
              <a:rPr lang="en-US" sz="2800" b="1" i="1" dirty="0" err="1" smtClean="0"/>
              <a:t>Fomin</a:t>
            </a:r>
            <a:r>
              <a:rPr lang="en-US" sz="2800" b="1" i="1" dirty="0" smtClean="0"/>
              <a:t>, </a:t>
            </a:r>
            <a:r>
              <a:rPr lang="en-US" sz="2800" b="1" i="1" dirty="0"/>
              <a:t>E.N. </a:t>
            </a:r>
            <a:r>
              <a:rPr lang="en-US" sz="2800" b="1" i="1" dirty="0" err="1" smtClean="0"/>
              <a:t>Tsiok</a:t>
            </a:r>
            <a:r>
              <a:rPr lang="en-US" sz="2800" b="1" i="1" dirty="0" smtClean="0"/>
              <a:t> </a:t>
            </a:r>
            <a:r>
              <a:rPr lang="en-US" sz="2800" b="1" i="1" dirty="0"/>
              <a:t>and V.N. </a:t>
            </a:r>
            <a:r>
              <a:rPr lang="en-US" sz="2800" b="1" i="1" dirty="0" err="1" smtClean="0"/>
              <a:t>Ryzhov</a:t>
            </a:r>
            <a:r>
              <a:rPr lang="en-US" sz="2800" b="1" i="1" dirty="0" smtClean="0"/>
              <a:t>, </a:t>
            </a:r>
            <a:r>
              <a:rPr lang="en-US" sz="2800" b="1" i="1" dirty="0" err="1" smtClean="0"/>
              <a:t>arXiv</a:t>
            </a:r>
            <a:r>
              <a:rPr lang="en-US" sz="2800" b="1" i="1" dirty="0" smtClean="0"/>
              <a:t>: 1508.0395)</a:t>
            </a:r>
            <a:endParaRPr lang="ru-RU" sz="2800" b="1" i="1" dirty="0"/>
          </a:p>
        </p:txBody>
      </p:sp>
      <p:pic>
        <p:nvPicPr>
          <p:cNvPr id="4" name="Рисунок 3"/>
          <p:cNvPicPr>
            <a:picLocks noChangeAspect="1"/>
          </p:cNvPicPr>
          <p:nvPr/>
        </p:nvPicPr>
        <p:blipFill>
          <a:blip r:embed="rId2"/>
          <a:stretch>
            <a:fillRect/>
          </a:stretch>
        </p:blipFill>
        <p:spPr>
          <a:xfrm>
            <a:off x="433791" y="1844824"/>
            <a:ext cx="2779854" cy="2067938"/>
          </a:xfrm>
          <a:prstGeom prst="rect">
            <a:avLst/>
          </a:prstGeom>
        </p:spPr>
      </p:pic>
      <p:pic>
        <p:nvPicPr>
          <p:cNvPr id="5" name="Рисунок 4"/>
          <p:cNvPicPr>
            <a:picLocks noChangeAspect="1"/>
          </p:cNvPicPr>
          <p:nvPr/>
        </p:nvPicPr>
        <p:blipFill>
          <a:blip r:embed="rId3"/>
          <a:stretch>
            <a:fillRect/>
          </a:stretch>
        </p:blipFill>
        <p:spPr>
          <a:xfrm>
            <a:off x="611560" y="3912762"/>
            <a:ext cx="3361464" cy="2088232"/>
          </a:xfrm>
          <a:prstGeom prst="rect">
            <a:avLst/>
          </a:prstGeom>
        </p:spPr>
      </p:pic>
      <p:pic>
        <p:nvPicPr>
          <p:cNvPr id="6" name="Рисунок 5"/>
          <p:cNvPicPr>
            <a:picLocks noChangeAspect="1"/>
          </p:cNvPicPr>
          <p:nvPr/>
        </p:nvPicPr>
        <p:blipFill>
          <a:blip r:embed="rId4"/>
          <a:stretch>
            <a:fillRect/>
          </a:stretch>
        </p:blipFill>
        <p:spPr>
          <a:xfrm>
            <a:off x="4283968" y="1988840"/>
            <a:ext cx="4248471" cy="4248472"/>
          </a:xfrm>
          <a:prstGeom prst="rect">
            <a:avLst/>
          </a:prstGeom>
        </p:spPr>
      </p:pic>
    </p:spTree>
    <p:extLst>
      <p:ext uri="{BB962C8B-B14F-4D97-AF65-F5344CB8AC3E}">
        <p14:creationId xmlns:p14="http://schemas.microsoft.com/office/powerpoint/2010/main" val="725420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Край">
  <a:themeElements>
    <a:clrScheme name="Край 12">
      <a:dk1>
        <a:srgbClr val="3366CC"/>
      </a:dk1>
      <a:lt1>
        <a:srgbClr val="FFFFFF"/>
      </a:lt1>
      <a:dk2>
        <a:srgbClr val="0033CC"/>
      </a:dk2>
      <a:lt2>
        <a:srgbClr val="666699"/>
      </a:lt2>
      <a:accent1>
        <a:srgbClr val="009999"/>
      </a:accent1>
      <a:accent2>
        <a:srgbClr val="4C6D4E"/>
      </a:accent2>
      <a:accent3>
        <a:srgbClr val="FFFFFF"/>
      </a:accent3>
      <a:accent4>
        <a:srgbClr val="2A56AE"/>
      </a:accent4>
      <a:accent5>
        <a:srgbClr val="AACACA"/>
      </a:accent5>
      <a:accent6>
        <a:srgbClr val="446246"/>
      </a:accent6>
      <a:hlink>
        <a:srgbClr val="2923A9"/>
      </a:hlink>
      <a:folHlink>
        <a:srgbClr val="B2B2B2"/>
      </a:folHlink>
    </a:clrScheme>
    <a:fontScheme name="Край">
      <a:majorFont>
        <a:latin typeface="Garamond"/>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600" b="0"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600" b="0"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Край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Край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Край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Край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Край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Край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Край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Край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Край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Край 10">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2923A9"/>
        </a:hlink>
        <a:folHlink>
          <a:srgbClr val="B2B2B2"/>
        </a:folHlink>
      </a:clrScheme>
      <a:clrMap bg1="lt1" tx1="dk1" bg2="lt2" tx2="dk2" accent1="accent1" accent2="accent2" accent3="accent3" accent4="accent4" accent5="accent5" accent6="accent6" hlink="hlink" folHlink="folHlink"/>
    </a:extraClrScheme>
    <a:extraClrScheme>
      <a:clrScheme name="Край 11">
        <a:dk1>
          <a:srgbClr val="3366CC"/>
        </a:dk1>
        <a:lt1>
          <a:srgbClr val="FFFFFF"/>
        </a:lt1>
        <a:dk2>
          <a:srgbClr val="003399"/>
        </a:dk2>
        <a:lt2>
          <a:srgbClr val="666699"/>
        </a:lt2>
        <a:accent1>
          <a:srgbClr val="009999"/>
        </a:accent1>
        <a:accent2>
          <a:srgbClr val="4C6D4E"/>
        </a:accent2>
        <a:accent3>
          <a:srgbClr val="FFFFFF"/>
        </a:accent3>
        <a:accent4>
          <a:srgbClr val="2A56AE"/>
        </a:accent4>
        <a:accent5>
          <a:srgbClr val="AACACA"/>
        </a:accent5>
        <a:accent6>
          <a:srgbClr val="446246"/>
        </a:accent6>
        <a:hlink>
          <a:srgbClr val="2923A9"/>
        </a:hlink>
        <a:folHlink>
          <a:srgbClr val="B2B2B2"/>
        </a:folHlink>
      </a:clrScheme>
      <a:clrMap bg1="lt1" tx1="dk1" bg2="lt2" tx2="dk2" accent1="accent1" accent2="accent2" accent3="accent3" accent4="accent4" accent5="accent5" accent6="accent6" hlink="hlink" folHlink="folHlink"/>
    </a:extraClrScheme>
    <a:extraClrScheme>
      <a:clrScheme name="Край 12">
        <a:dk1>
          <a:srgbClr val="3366CC"/>
        </a:dk1>
        <a:lt1>
          <a:srgbClr val="FFFFFF"/>
        </a:lt1>
        <a:dk2>
          <a:srgbClr val="0033CC"/>
        </a:dk2>
        <a:lt2>
          <a:srgbClr val="666699"/>
        </a:lt2>
        <a:accent1>
          <a:srgbClr val="009999"/>
        </a:accent1>
        <a:accent2>
          <a:srgbClr val="4C6D4E"/>
        </a:accent2>
        <a:accent3>
          <a:srgbClr val="FFFFFF"/>
        </a:accent3>
        <a:accent4>
          <a:srgbClr val="2A56AE"/>
        </a:accent4>
        <a:accent5>
          <a:srgbClr val="AACACA"/>
        </a:accent5>
        <a:accent6>
          <a:srgbClr val="446246"/>
        </a:accent6>
        <a:hlink>
          <a:srgbClr val="2923A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6987</TotalTime>
  <Words>4285</Words>
  <Application>Microsoft Office PowerPoint</Application>
  <PresentationFormat>Экран (4:3)</PresentationFormat>
  <Paragraphs>260</Paragraphs>
  <Slides>57</Slides>
  <Notes>9</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1</vt:i4>
      </vt:variant>
      <vt:variant>
        <vt:lpstr>Заголовки слайдов</vt:lpstr>
      </vt:variant>
      <vt:variant>
        <vt:i4>57</vt:i4>
      </vt:variant>
    </vt:vector>
  </HeadingPairs>
  <TitlesOfParts>
    <vt:vector size="70" baseType="lpstr">
      <vt:lpstr>Microsoft YaHei</vt:lpstr>
      <vt:lpstr>Arial</vt:lpstr>
      <vt:lpstr>Calibri</vt:lpstr>
      <vt:lpstr>Cambria Math</vt:lpstr>
      <vt:lpstr>Garamond</vt:lpstr>
      <vt:lpstr>Helvetica</vt:lpstr>
      <vt:lpstr>Segoe Print</vt:lpstr>
      <vt:lpstr>Symbol</vt:lpstr>
      <vt:lpstr>Times New Roman</vt:lpstr>
      <vt:lpstr>Verdana</vt:lpstr>
      <vt:lpstr>Wingdings</vt:lpstr>
      <vt:lpstr>Край</vt:lpstr>
      <vt:lpstr>Формула</vt:lpstr>
      <vt:lpstr>ЖИДКОСТИ В УСЛОВИЯХ НАНОКНФАЙНМЕНТА: МИКРОСКОПИЧЕСКИЕ СВОЙСТВА И ФАЗОВЫЕ ПЕРЕХОДЫ</vt:lpstr>
      <vt:lpstr>Мотивация и Содержание</vt:lpstr>
      <vt:lpstr>Примеры наносистем</vt:lpstr>
      <vt:lpstr>Примеры наносистем</vt:lpstr>
      <vt:lpstr>Примеры наносистем</vt:lpstr>
      <vt:lpstr>Презентация PowerPoint</vt:lpstr>
      <vt:lpstr>Презентация PowerPoint</vt:lpstr>
      <vt:lpstr>Неоднородное распределение – твердые сферы и система с потенциалом Леннарда-Джонса в нанощели с твердыми стенками (Microfluidics and Nanofluidics 10, 899 (2011))</vt:lpstr>
      <vt:lpstr>Cyclohexane Confined in Slit Carbon Nanopore (Yu. D. Fomin, E.N. Tsiok and V.N. Ryzhov, arXiv: 1508.0395)</vt:lpstr>
      <vt:lpstr>Cyclohexane Confined in Slit Carbon Nanopore (Yu. D. Fomin, E.N. Tsiok and V.N. Ryzhov, arXiv: 1508.0395)</vt:lpstr>
      <vt:lpstr>Benzene in carbon nanotube (Y.D. Fomin, E.N. Tsiok, V.N. Ryzhov, Journal of Computational Chemistry 2015, DOI: 10.1002/jcc.23872).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Confined Water: carbon nanotubes (K. Koga et al, Nature 412, 802 (2001))  </vt:lpstr>
      <vt:lpstr>Computer simulations and experimental study of water in slit pores</vt:lpstr>
      <vt:lpstr>Computer simulations and experimental study of water in slit pores</vt:lpstr>
      <vt:lpstr>Презентация PowerPoint</vt:lpstr>
      <vt:lpstr>Computer simulations and experimental study of water in slit pores</vt:lpstr>
      <vt:lpstr>Computer simulations and experimental study of water in slit pores</vt:lpstr>
      <vt:lpstr>Effective potential for water (O.Mishima and H.E. Stanley, Nature 396, 329 (1998))</vt:lpstr>
      <vt:lpstr>Spherically symmetric two-scale potentials</vt:lpstr>
      <vt:lpstr>Core-softened potential systems in slit pores</vt:lpstr>
      <vt:lpstr>Smooth Repulsive Shoulder Potentials (Yu. D. Fomin, N.V. Gribova, V.N.Ryzhov, S.M. Stishov, and Daan Frenkel, J. Chem. Phys. 129, 064512 (2008); Yu.D. Fomin, V.N. Ryzhov, and E.N. Tsiok, J. Chem. Phys. 134, 044523 (2011)).</vt:lpstr>
      <vt:lpstr>Phase diagrams and anomalies for SRSS (Yu. D. Fomin, N.V. Gribova, V.N.Ryzhov, S.M. Stishov, and Daan Frenkel, J. Chem. Phys. 129, 064512 (2008); Yu.D. Fomin, V.N. Ryzhov, and E.N. Tsiok, J. Chem. Phys. 134, 044523 (2011); Phys. Rev. E 87, 042122 (2013); R.E. Ryltsev, N.M. Chtchelkatchev, and V.N. Ryzhov, Phys. Rev. Lett. 110, 025701 (2013)).</vt:lpstr>
      <vt:lpstr>Melting scenarios in two-dimensions: Landau and BKTHNY theories</vt:lpstr>
      <vt:lpstr>Melting scenarios in two-dimensions: Landau and BKTHNY theories</vt:lpstr>
      <vt:lpstr>BKTHNY scenario of  two-dimensional melting (M. Kosterlitz and D. J. Thouless, J. Phys. C 6,1181 (1973); D. R. Nelson and B. I. Halperin, Phys. Rev. B 19, 2457 (1979);  A. P. Young, Phys. Rev. B 19, 1855 (1979)).  </vt:lpstr>
      <vt:lpstr>Теория двумерного плавления Березинского-Костерлица-Таулеса-Хальперина-Нельсона-Янга (BKTHNY)</vt:lpstr>
      <vt:lpstr>Теория двумерного плавления Березинского-Костерлица-Таулеса-Хальперина-Нельсона-Янга (BKTHNY)</vt:lpstr>
      <vt:lpstr>Теория двумерного плавления Березинского-Костерлица-Таулеса-Хальперина-Нельсона-Янга (BKTHNY)</vt:lpstr>
      <vt:lpstr>Melting scenarios in two-dimensions: Landau and BKTHNY theories</vt:lpstr>
      <vt:lpstr>Melting scenarios in two-dimensions: First order versus continuous transition</vt:lpstr>
      <vt:lpstr>Melting scenarios in two-dimensions: First order versus continuous transition</vt:lpstr>
      <vt:lpstr>Melting scenarios in two-dimensions: First order versus continuous transition</vt:lpstr>
      <vt:lpstr>Melting scenarios in two-dimensions: Landau and BKTHNY theories of liquid-hexatic transition</vt:lpstr>
      <vt:lpstr>Melting scenarios in two-dimensions: First order versus continuous transition: Question: How can we distinguish the first-order and continuous transitions in simulations? </vt:lpstr>
      <vt:lpstr>Melting scenarios in two-dimensions: First order versus continuous transition</vt:lpstr>
      <vt:lpstr>Phase diagram of the 2D core-softened system – effect of the potential softness(D.E. Dudalov, Yu.D. Fomin, E.N. Tsiok, and V.N. Ryzhov, Journal of Physics: Conference Series 510, 012016 (2014); Soft Matter 10, 4966 (2014); J. Chem. Phys.141,18C522 (2014)). </vt:lpstr>
      <vt:lpstr>Melting transition in core-softened system - effect of the potential softness</vt:lpstr>
      <vt:lpstr>Melting transition in core-softened system </vt:lpstr>
      <vt:lpstr>Melting transition in core-softened system – orientational and translational order parameters and correlation functions</vt:lpstr>
      <vt:lpstr>Melting transition in core-softened system – orientational and translational order parameters and correlation functions</vt:lpstr>
      <vt:lpstr>Influence of random pinning on the phase diagram of core-softened system</vt:lpstr>
      <vt:lpstr>Two-Dimensional Melting under Quenched Disorder (experiment) (S. Deutschlander, T. Horn, H. Lowen, G. Maret, and P. Keim, Phys. Rev. Lett. 111, 098301 (2013);T. Horn, S. Deutschlander, H. Lowen, G. Maret, and P. Keim, Phys. Rev. E 88, 062305 (2013)).</vt:lpstr>
      <vt:lpstr>Dependence of translational correlation functions on the random pinning concentrations (E. N. Tsiok, D.E. Dudalov, Yu. D. Fomin, and V. N. Ryzhov, arXiv: 1507.01802 (Phys. Rev. E, in press)).</vt:lpstr>
      <vt:lpstr>Orientational and translational correlation functions at low densities and low-density phase diagram</vt:lpstr>
      <vt:lpstr>Phase diagram in the presence of pinning – high densities</vt:lpstr>
      <vt:lpstr>Influence of random pinning on the phase diagram of core-softened system – equation of state (s=1.35 )</vt:lpstr>
      <vt:lpstr>Conclusions</vt:lpstr>
      <vt:lpstr>Conclusions</vt:lpstr>
      <vt:lpstr>Conclusions</vt:lpstr>
      <vt:lpstr>Презентация PowerPoint</vt:lpstr>
      <vt:lpstr>Anomalous behavior of the core-softened system in 2D: sequence of anomalies in core-softened systems</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Валентин Рыжов</dc:creator>
  <cp:lastModifiedBy>Ирина</cp:lastModifiedBy>
  <cp:revision>383</cp:revision>
  <cp:lastPrinted>2015-06-08T10:36:39Z</cp:lastPrinted>
  <dcterms:created xsi:type="dcterms:W3CDTF">2007-07-18T13:35:56Z</dcterms:created>
  <dcterms:modified xsi:type="dcterms:W3CDTF">2015-09-12T00:27:31Z</dcterms:modified>
</cp:coreProperties>
</file>